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56" r:id="rId2"/>
    <p:sldId id="274" r:id="rId3"/>
    <p:sldId id="333" r:id="rId4"/>
    <p:sldId id="336" r:id="rId5"/>
    <p:sldId id="337" r:id="rId6"/>
    <p:sldId id="331" r:id="rId7"/>
    <p:sldId id="335" r:id="rId8"/>
    <p:sldId id="338" r:id="rId9"/>
    <p:sldId id="339" r:id="rId10"/>
    <p:sldId id="340" r:id="rId11"/>
    <p:sldId id="341" r:id="rId12"/>
    <p:sldId id="321" r:id="rId13"/>
    <p:sldId id="320" r:id="rId14"/>
    <p:sldId id="334" r:id="rId15"/>
    <p:sldId id="326" r:id="rId16"/>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FF3300"/>
    <a:srgbClr val="BFC5C8"/>
    <a:srgbClr val="887F6E"/>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8" autoAdjust="0"/>
    <p:restoredTop sz="90929"/>
  </p:normalViewPr>
  <p:slideViewPr>
    <p:cSldViewPr>
      <p:cViewPr>
        <p:scale>
          <a:sx n="70" d="100"/>
          <a:sy n="70" d="100"/>
        </p:scale>
        <p:origin x="-3084" y="-14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b="1">
                <a:latin typeface="Times" pitchFamily="-32" charset="0"/>
              </a:defRPr>
            </a:lvl1pPr>
          </a:lstStyle>
          <a:p>
            <a:pPr>
              <a:defRPr/>
            </a:pPr>
            <a:endParaRPr lang="en-GB"/>
          </a:p>
        </p:txBody>
      </p:sp>
      <p:sp>
        <p:nvSpPr>
          <p:cNvPr id="1229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b="1">
                <a:latin typeface="Times" pitchFamily="-32" charset="0"/>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b="1">
                <a:latin typeface="Times" pitchFamily="-32" charset="0"/>
              </a:defRPr>
            </a:lvl1pPr>
          </a:lstStyle>
          <a:p>
            <a:pPr>
              <a:defRPr/>
            </a:pPr>
            <a:endParaRPr lang="en-GB"/>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b="1">
                <a:latin typeface="Times" pitchFamily="-32" charset="0"/>
              </a:defRPr>
            </a:lvl1pPr>
          </a:lstStyle>
          <a:p>
            <a:pPr>
              <a:defRPr/>
            </a:pPr>
            <a:fld id="{F4E0632E-E7BD-4E05-AF52-0C3B3354D98D}" type="slidenum">
              <a:rPr lang="en-GB"/>
              <a:pPr>
                <a:defRPr/>
              </a:pPr>
              <a:t>‹#›</a:t>
            </a:fld>
            <a:endParaRPr lang="en-GB"/>
          </a:p>
        </p:txBody>
      </p:sp>
    </p:spTree>
    <p:extLst>
      <p:ext uri="{BB962C8B-B14F-4D97-AF65-F5344CB8AC3E}">
        <p14:creationId xmlns:p14="http://schemas.microsoft.com/office/powerpoint/2010/main" val="1404587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32"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32"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32"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32"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3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xfrm>
            <a:off x="3883853" y="8685331"/>
            <a:ext cx="2972547" cy="457200"/>
          </a:xfrm>
          <a:prstGeom prst="rect">
            <a:avLst/>
          </a:prstGeom>
          <a:ln/>
        </p:spPr>
        <p:txBody>
          <a:bodyPr lIns="87759" tIns="43880" rIns="87759" bIns="43880"/>
          <a:lstStyle/>
          <a:p>
            <a:fld id="{872EB519-E74D-4591-B03B-C799EC34AB5F}" type="slidenum">
              <a:rPr lang="en-US"/>
              <a:pPr/>
              <a:t>5</a:t>
            </a:fld>
            <a:endParaRPr lang="en-US"/>
          </a:p>
        </p:txBody>
      </p:sp>
      <p:sp>
        <p:nvSpPr>
          <p:cNvPr id="1800194" name="Rectangle 2"/>
          <p:cNvSpPr>
            <a:spLocks noGrp="1" noRot="1" noChangeAspect="1" noChangeArrowheads="1" noTextEdit="1"/>
          </p:cNvSpPr>
          <p:nvPr>
            <p:ph type="sldImg"/>
          </p:nvPr>
        </p:nvSpPr>
        <p:spPr>
          <a:ln/>
        </p:spPr>
      </p:sp>
      <p:sp>
        <p:nvSpPr>
          <p:cNvPr id="18001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acintosh%20HD:Users:bess:Library:Mail%20Downloads:"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Macintosh HD:Users:bess:Library:Mail Downloads:"/>
          <p:cNvPicPr>
            <a:picLocks noChangeAspect="1" noChangeArrowheads="1"/>
          </p:cNvPicPr>
          <p:nvPr userDrawn="1"/>
        </p:nvPicPr>
        <p:blipFill>
          <a:blip r:embed="rId2" r:link="rId3"/>
          <a:srcRect/>
          <a:stretch>
            <a:fillRect/>
          </a:stretch>
        </p:blipFill>
        <p:spPr bwMode="auto">
          <a:xfrm>
            <a:off x="0" y="0"/>
            <a:ext cx="9144000" cy="6858000"/>
          </a:xfrm>
          <a:prstGeom prst="rect">
            <a:avLst/>
          </a:prstGeom>
          <a:noFill/>
          <a:ln w="9525">
            <a:noFill/>
            <a:miter lim="800000"/>
            <a:headEnd/>
            <a:tailEnd/>
          </a:ln>
        </p:spPr>
      </p:pic>
      <p:sp>
        <p:nvSpPr>
          <p:cNvPr id="8195" name="Rectangle 3"/>
          <p:cNvSpPr>
            <a:spLocks noGrp="1" noChangeArrowheads="1"/>
          </p:cNvSpPr>
          <p:nvPr>
            <p:ph type="ctrTitle"/>
          </p:nvPr>
        </p:nvSpPr>
        <p:spPr>
          <a:xfrm>
            <a:off x="533400" y="2514600"/>
            <a:ext cx="7772400" cy="990600"/>
          </a:xfrm>
        </p:spPr>
        <p:txBody>
          <a:bodyPr/>
          <a:lstStyle>
            <a:lvl1pPr>
              <a:defRPr/>
            </a:lvl1pPr>
          </a:lstStyle>
          <a:p>
            <a:pPr lvl="0"/>
            <a:r>
              <a:rPr lang="en-GB" noProof="0" smtClean="0"/>
              <a:t>Click to edit Master title style</a:t>
            </a:r>
          </a:p>
        </p:txBody>
      </p:sp>
      <p:sp>
        <p:nvSpPr>
          <p:cNvPr id="8196" name="Rectangle 4"/>
          <p:cNvSpPr>
            <a:spLocks noGrp="1" noChangeArrowheads="1"/>
          </p:cNvSpPr>
          <p:nvPr>
            <p:ph type="subTitle" idx="1"/>
          </p:nvPr>
        </p:nvSpPr>
        <p:spPr>
          <a:xfrm>
            <a:off x="1905000" y="3352800"/>
            <a:ext cx="6400800" cy="381000"/>
          </a:xfrm>
        </p:spPr>
        <p:txBody>
          <a:bodyPr/>
          <a:lstStyle>
            <a:lvl1pPr marL="0" indent="0" algn="r">
              <a:buFontTx/>
              <a:buNone/>
              <a:defRPr sz="1600">
                <a:solidFill>
                  <a:srgbClr val="FFFFFF"/>
                </a:solidFill>
              </a:defRPr>
            </a:lvl1pPr>
          </a:lstStyle>
          <a:p>
            <a:pPr lvl="0"/>
            <a:r>
              <a:rPr lang="en-GB"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itle 1"/>
          <p:cNvSpPr txBox="1">
            <a:spLocks/>
          </p:cNvSpPr>
          <p:nvPr userDrawn="1"/>
        </p:nvSpPr>
        <p:spPr bwMode="auto">
          <a:xfrm>
            <a:off x="914400" y="1446213"/>
            <a:ext cx="7543800" cy="533400"/>
          </a:xfrm>
          <a:prstGeom prst="rect">
            <a:avLst/>
          </a:prstGeom>
          <a:noFill/>
          <a:ln>
            <a:noFill/>
          </a:ln>
          <a:effectLst/>
          <a:extLst/>
        </p:spPr>
        <p:txBody>
          <a:bodyPr anchor="ct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a:defRPr/>
            </a:pPr>
            <a:r>
              <a:rPr lang="en-US" smtClean="0"/>
              <a:t>Click to edit Master title style</a:t>
            </a:r>
            <a:endParaRPr lang="en-GB"/>
          </a:p>
        </p:txBody>
      </p:sp>
      <p:sp>
        <p:nvSpPr>
          <p:cNvPr id="2" name="Vertical Title 1"/>
          <p:cNvSpPr>
            <a:spLocks noGrp="1"/>
          </p:cNvSpPr>
          <p:nvPr>
            <p:ph type="title" orient="vert"/>
          </p:nvPr>
        </p:nvSpPr>
        <p:spPr>
          <a:xfrm>
            <a:off x="6572250" y="1446213"/>
            <a:ext cx="1885950" cy="47259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1446213"/>
            <a:ext cx="5505450" cy="4725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914400" y="2362200"/>
            <a:ext cx="7543800" cy="3810000"/>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914400" y="6324600"/>
            <a:ext cx="2895600" cy="304800"/>
          </a:xfrm>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1"/>
          <p:cNvSpPr txBox="1">
            <a:spLocks/>
          </p:cNvSpPr>
          <p:nvPr userDrawn="1"/>
        </p:nvSpPr>
        <p:spPr bwMode="auto">
          <a:xfrm>
            <a:off x="914400" y="1446213"/>
            <a:ext cx="7543800" cy="533400"/>
          </a:xfrm>
          <a:prstGeom prst="rect">
            <a:avLst/>
          </a:prstGeom>
          <a:noFill/>
          <a:ln>
            <a:noFill/>
          </a:ln>
          <a:effectLst/>
          <a:extLst/>
        </p:spPr>
        <p:txBody>
          <a:bodyPr anchor="ct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a:defRPr/>
            </a:pPr>
            <a:r>
              <a:rPr lang="en-US" smtClean="0"/>
              <a:t>Click to edit Master title style</a:t>
            </a:r>
            <a:endParaRPr lang="en-GB"/>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3622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23622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acintosh%20HD:Users:bess:Library:Mail%20Download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Macintosh HD:Users:bess:Library:Mail Downloads:"/>
          <p:cNvPicPr>
            <a:picLocks noChangeAspect="1" noChangeArrowheads="1"/>
          </p:cNvPicPr>
          <p:nvPr userDrawn="1"/>
        </p:nvPicPr>
        <p:blipFill>
          <a:blip r:embed="rId15" r:link="rId16"/>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914400" y="1446213"/>
            <a:ext cx="7543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914400" y="2362200"/>
            <a:ext cx="7543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914400" y="6324600"/>
            <a:ext cx="2895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900">
                <a:solidFill>
                  <a:srgbClr val="887F6E"/>
                </a:solidFill>
                <a:latin typeface="Arial" pitchFamily="34" charset="0"/>
              </a:defRPr>
            </a:lvl1pPr>
          </a:lstStyle>
          <a:p>
            <a:pPr>
              <a:defRPr/>
            </a:pPr>
            <a:r>
              <a:rPr lang="en-US"/>
              <a:t>Footer copy here</a:t>
            </a:r>
            <a:endParaRPr lang="en-US" sz="1400">
              <a:solidFill>
                <a:schemeClr val="tx1"/>
              </a:solidFill>
              <a:latin typeface="Times" pitchFamily="-32" charset="0"/>
            </a:endParaRP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3" r:id="rId3"/>
    <p:sldLayoutId id="2147483659" r:id="rId4"/>
    <p:sldLayoutId id="2147483658" r:id="rId5"/>
    <p:sldLayoutId id="2147483657" r:id="rId6"/>
    <p:sldLayoutId id="2147483656" r:id="rId7"/>
    <p:sldLayoutId id="2147483655" r:id="rId8"/>
    <p:sldLayoutId id="2147483654" r:id="rId9"/>
    <p:sldLayoutId id="2147483653" r:id="rId10"/>
    <p:sldLayoutId id="2147483664" r:id="rId11"/>
    <p:sldLayoutId id="2147483652" r:id="rId12"/>
    <p:sldLayoutId id="2147483661" r:id="rId13"/>
  </p:sldLayoutIdLst>
  <p:hf sldNum="0" hdr="0" dt="0"/>
  <p:txStyles>
    <p:title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cept.org/ecc/groups/ecc/cpg/client/introduction/agenda-for-wrc-15" TargetMode="External"/><Relationship Id="rId2" Type="http://schemas.openxmlformats.org/officeDocument/2006/relationships/hyperlink" Target="http://www.cept.org/ecc/groups/ecc/cpg" TargetMode="External"/><Relationship Id="rId1" Type="http://schemas.openxmlformats.org/officeDocument/2006/relationships/slideLayout" Target="../slideLayouts/slideLayout6.xml"/><Relationship Id="rId4" Type="http://schemas.openxmlformats.org/officeDocument/2006/relationships/hyperlink" Target="http://www.cept.org/ecc/groups/ecc/cpg/page/list-of-cept-coordinators-wrc-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smg.ae/" TargetMode="External"/><Relationship Id="rId2" Type="http://schemas.openxmlformats.org/officeDocument/2006/relationships/hyperlink" Target="http://www.aptsec.org/" TargetMode="External"/><Relationship Id="rId1" Type="http://schemas.openxmlformats.org/officeDocument/2006/relationships/slideLayout" Target="../slideLayouts/slideLayout2.xml"/><Relationship Id="rId6" Type="http://schemas.openxmlformats.org/officeDocument/2006/relationships/hyperlink" Target="http://www.en.rcc.org.ru/" TargetMode="External"/><Relationship Id="rId5" Type="http://schemas.openxmlformats.org/officeDocument/2006/relationships/hyperlink" Target="http://www.atu-uat.org/" TargetMode="External"/><Relationship Id="rId4" Type="http://schemas.openxmlformats.org/officeDocument/2006/relationships/hyperlink" Target="https://www.citel.oas.org/en/Pages/default.aspx"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5"/>
          <p:cNvSpPr>
            <a:spLocks noGrp="1" noChangeArrowheads="1"/>
          </p:cNvSpPr>
          <p:nvPr>
            <p:ph type="ctrTitle"/>
          </p:nvPr>
        </p:nvSpPr>
        <p:spPr>
          <a:xfrm>
            <a:off x="107504" y="2204864"/>
            <a:ext cx="8198296" cy="990600"/>
          </a:xfrm>
        </p:spPr>
        <p:txBody>
          <a:bodyPr/>
          <a:lstStyle/>
          <a:p>
            <a:pPr algn="ctr" eaLnBrk="1" hangingPunct="1"/>
            <a:r>
              <a:rPr lang="en-US" sz="3200" dirty="0"/>
              <a:t>European </a:t>
            </a:r>
            <a:r>
              <a:rPr lang="en-US" sz="3200" dirty="0" smtClean="0"/>
              <a:t>preparations </a:t>
            </a:r>
            <a:r>
              <a:rPr lang="en-US" sz="3200" dirty="0"/>
              <a:t>for WRC </a:t>
            </a:r>
            <a:endParaRPr lang="en-GB" sz="3200" dirty="0" smtClean="0">
              <a:latin typeface="+mn-lt"/>
            </a:endParaRPr>
          </a:p>
        </p:txBody>
      </p:sp>
      <p:sp>
        <p:nvSpPr>
          <p:cNvPr id="15362" name="Rectangle 16"/>
          <p:cNvSpPr>
            <a:spLocks noGrp="1" noChangeArrowheads="1"/>
          </p:cNvSpPr>
          <p:nvPr>
            <p:ph type="subTitle" idx="1"/>
          </p:nvPr>
        </p:nvSpPr>
        <p:spPr>
          <a:xfrm>
            <a:off x="395536" y="2903240"/>
            <a:ext cx="7910264" cy="381000"/>
          </a:xfrm>
        </p:spPr>
        <p:txBody>
          <a:bodyPr/>
          <a:lstStyle/>
          <a:p>
            <a:pPr eaLnBrk="1" hangingPunct="1"/>
            <a:r>
              <a:rPr lang="da-DK" b="1" dirty="0"/>
              <a:t>Stella Lyubchenko </a:t>
            </a:r>
          </a:p>
          <a:p>
            <a:pPr eaLnBrk="1" hangingPunct="1"/>
            <a:r>
              <a:rPr lang="en-GB" b="1" dirty="0" smtClean="0"/>
              <a:t>CEPT </a:t>
            </a:r>
            <a:r>
              <a:rPr lang="en-GB" b="1" dirty="0"/>
              <a:t>Workshop on European Spectrum Management and </a:t>
            </a:r>
            <a:r>
              <a:rPr lang="en-GB" b="1" dirty="0" smtClean="0"/>
              <a:t>Numbering</a:t>
            </a:r>
          </a:p>
          <a:p>
            <a:pPr eaLnBrk="1" hangingPunct="1"/>
            <a:r>
              <a:rPr lang="en-GB" b="1" dirty="0" smtClean="0"/>
              <a:t>4</a:t>
            </a:r>
            <a:r>
              <a:rPr lang="en-GB" b="1" baseline="30000" dirty="0" smtClean="0"/>
              <a:t>th</a:t>
            </a:r>
            <a:r>
              <a:rPr lang="en-GB" b="1" dirty="0" smtClean="0"/>
              <a:t> June 2014</a:t>
            </a:r>
            <a:endParaRPr lang="da-DK"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t>EU Main interests </a:t>
            </a:r>
            <a:endParaRPr lang="en-GB" dirty="0"/>
          </a:p>
        </p:txBody>
      </p:sp>
      <p:sp>
        <p:nvSpPr>
          <p:cNvPr id="3" name="Footer Placeholder 2"/>
          <p:cNvSpPr>
            <a:spLocks noGrp="1"/>
          </p:cNvSpPr>
          <p:nvPr>
            <p:ph type="ftr" sz="quarter" idx="10"/>
          </p:nvPr>
        </p:nvSpPr>
        <p:spPr/>
        <p:txBody>
          <a:bodyPr/>
          <a:lstStyle/>
          <a:p>
            <a:pPr>
              <a:defRPr/>
            </a:pPr>
            <a:r>
              <a:rPr lang="en-US" dirty="0"/>
              <a:t>CEPT workshop, 4 June 2014</a:t>
            </a:r>
            <a:endParaRPr lang="en-US" sz="1400" dirty="0">
              <a:solidFill>
                <a:schemeClr val="tx1"/>
              </a:solidFill>
              <a:latin typeface="Times" pitchFamily="-32" charset="0"/>
            </a:endParaRPr>
          </a:p>
        </p:txBody>
      </p:sp>
      <p:sp>
        <p:nvSpPr>
          <p:cNvPr id="4" name="Rectangle 3"/>
          <p:cNvSpPr/>
          <p:nvPr/>
        </p:nvSpPr>
        <p:spPr>
          <a:xfrm>
            <a:off x="395536" y="2492896"/>
            <a:ext cx="8568952" cy="3508653"/>
          </a:xfrm>
          <a:prstGeom prst="rect">
            <a:avLst/>
          </a:prstGeom>
        </p:spPr>
        <p:txBody>
          <a:bodyPr wrap="square">
            <a:spAutoFit/>
          </a:bodyPr>
          <a:lstStyle/>
          <a:p>
            <a:r>
              <a:rPr lang="en-GB" sz="2400" dirty="0"/>
              <a:t>Main issues to be addressed in the development of an Opinion are</a:t>
            </a:r>
            <a:r>
              <a:rPr lang="en-GB" sz="2400" dirty="0" smtClean="0"/>
              <a:t>:</a:t>
            </a:r>
          </a:p>
          <a:p>
            <a:endParaRPr lang="en-GB" sz="2400" dirty="0"/>
          </a:p>
          <a:p>
            <a:pPr marL="800100" lvl="1" indent="-342900">
              <a:buClr>
                <a:srgbClr val="C00000"/>
              </a:buClr>
              <a:buFont typeface="Arial" panose="020B0604020202020204" pitchFamily="34" charset="0"/>
              <a:buChar char="•"/>
            </a:pPr>
            <a:r>
              <a:rPr lang="de-DE" dirty="0"/>
              <a:t>Spectrum for electronic communication </a:t>
            </a:r>
            <a:r>
              <a:rPr lang="de-DE" dirty="0" smtClean="0"/>
              <a:t>services (AI 1.1, 1.2);</a:t>
            </a:r>
          </a:p>
          <a:p>
            <a:pPr marL="800100" lvl="1" indent="-342900">
              <a:buClr>
                <a:srgbClr val="C00000"/>
              </a:buClr>
              <a:buFont typeface="Arial" panose="020B0604020202020204" pitchFamily="34" charset="0"/>
              <a:buChar char="•"/>
            </a:pPr>
            <a:r>
              <a:rPr lang="en-GB" sz="2000" dirty="0"/>
              <a:t>Public Protection and Disaster Relief (PPDR</a:t>
            </a:r>
            <a:r>
              <a:rPr lang="en-GB" sz="2000" dirty="0" smtClean="0"/>
              <a:t>) (AI 1.3);</a:t>
            </a:r>
            <a:endParaRPr lang="de-DE" dirty="0"/>
          </a:p>
          <a:p>
            <a:pPr marL="800100" lvl="1" indent="-342900">
              <a:buClr>
                <a:srgbClr val="C00000"/>
              </a:buClr>
              <a:buFont typeface="Arial" panose="020B0604020202020204" pitchFamily="34" charset="0"/>
              <a:buChar char="•"/>
            </a:pPr>
            <a:r>
              <a:rPr lang="de-DE" dirty="0"/>
              <a:t>Spectrum for aviation, maritime and road safety </a:t>
            </a:r>
            <a:r>
              <a:rPr lang="de-DE" dirty="0" smtClean="0"/>
              <a:t>purposes (</a:t>
            </a:r>
            <a:r>
              <a:rPr lang="en-GB" sz="2000" dirty="0"/>
              <a:t>AI 1.5, </a:t>
            </a:r>
            <a:r>
              <a:rPr lang="en-GB" sz="2000" dirty="0" smtClean="0"/>
              <a:t>1.17, 1.18);</a:t>
            </a:r>
            <a:endParaRPr lang="de-DE" dirty="0"/>
          </a:p>
          <a:p>
            <a:pPr marL="800100" lvl="1" indent="-342900">
              <a:buClr>
                <a:srgbClr val="C00000"/>
              </a:buClr>
              <a:buFont typeface="Arial" panose="020B0604020202020204" pitchFamily="34" charset="0"/>
              <a:buChar char="•"/>
            </a:pPr>
            <a:r>
              <a:rPr lang="de-DE" dirty="0"/>
              <a:t>Spectrum for scientific </a:t>
            </a:r>
            <a:r>
              <a:rPr lang="de-DE" dirty="0" smtClean="0"/>
              <a:t>use (</a:t>
            </a:r>
            <a:r>
              <a:rPr lang="en-GB" sz="2000" dirty="0"/>
              <a:t>AI 1.11, 1.12 1.13</a:t>
            </a:r>
            <a:r>
              <a:rPr lang="de-DE" dirty="0" smtClean="0"/>
              <a:t>);</a:t>
            </a:r>
            <a:endParaRPr lang="de-DE" dirty="0"/>
          </a:p>
          <a:p>
            <a:pPr marL="800100" lvl="1" indent="-342900">
              <a:buClr>
                <a:srgbClr val="C00000"/>
              </a:buClr>
              <a:buFont typeface="Arial" panose="020B0604020202020204" pitchFamily="34" charset="0"/>
              <a:buChar char="•"/>
            </a:pPr>
            <a:r>
              <a:rPr lang="de-DE" dirty="0"/>
              <a:t>Regulatory procedures associated with satellite allocations/operation </a:t>
            </a:r>
            <a:r>
              <a:rPr lang="de-DE" dirty="0" smtClean="0"/>
              <a:t>(AI </a:t>
            </a:r>
            <a:r>
              <a:rPr lang="en-GB" dirty="0" smtClean="0"/>
              <a:t>1.7 1.10, </a:t>
            </a:r>
            <a:r>
              <a:rPr lang="de-DE" dirty="0" smtClean="0"/>
              <a:t>7</a:t>
            </a:r>
            <a:r>
              <a:rPr lang="de-DE" dirty="0" smtClean="0"/>
              <a:t>)</a:t>
            </a:r>
            <a:endParaRPr lang="en-GB" dirty="0"/>
          </a:p>
        </p:txBody>
      </p:sp>
    </p:spTree>
    <p:extLst>
      <p:ext uri="{BB962C8B-B14F-4D97-AF65-F5344CB8AC3E}">
        <p14:creationId xmlns:p14="http://schemas.microsoft.com/office/powerpoint/2010/main" val="53161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46213"/>
            <a:ext cx="7990656" cy="533400"/>
          </a:xfrm>
        </p:spPr>
        <p:txBody>
          <a:bodyPr/>
          <a:lstStyle/>
          <a:p>
            <a:pPr algn="ctr"/>
            <a:r>
              <a:rPr lang="en-GB" dirty="0"/>
              <a:t>Joint European </a:t>
            </a:r>
            <a:r>
              <a:rPr lang="en-GB" dirty="0" smtClean="0"/>
              <a:t>Commission - CEPT </a:t>
            </a:r>
            <a:r>
              <a:rPr lang="en-GB" dirty="0"/>
              <a:t>Workshop on European preparations for WRC-15</a:t>
            </a:r>
          </a:p>
        </p:txBody>
      </p:sp>
      <p:sp>
        <p:nvSpPr>
          <p:cNvPr id="3" name="Footer Placeholder 2"/>
          <p:cNvSpPr>
            <a:spLocks noGrp="1"/>
          </p:cNvSpPr>
          <p:nvPr>
            <p:ph type="ftr" sz="quarter" idx="10"/>
          </p:nvPr>
        </p:nvSpPr>
        <p:spPr/>
        <p:txBody>
          <a:bodyPr/>
          <a:lstStyle/>
          <a:p>
            <a:pPr>
              <a:defRPr/>
            </a:pPr>
            <a:r>
              <a:rPr lang="en-US" smtClean="0"/>
              <a:t>Footer copy here</a:t>
            </a:r>
            <a:endParaRPr lang="en-US" sz="1400">
              <a:solidFill>
                <a:schemeClr val="tx1"/>
              </a:solidFill>
              <a:latin typeface="Times" pitchFamily="-32" charset="0"/>
            </a:endParaRPr>
          </a:p>
        </p:txBody>
      </p:sp>
      <p:sp>
        <p:nvSpPr>
          <p:cNvPr id="4" name="Rectangle 3"/>
          <p:cNvSpPr/>
          <p:nvPr/>
        </p:nvSpPr>
        <p:spPr>
          <a:xfrm>
            <a:off x="395536" y="1797784"/>
            <a:ext cx="8208912" cy="5078313"/>
          </a:xfrm>
          <a:prstGeom prst="rect">
            <a:avLst/>
          </a:prstGeom>
        </p:spPr>
        <p:txBody>
          <a:bodyPr wrap="square">
            <a:spAutoFit/>
          </a:bodyPr>
          <a:lstStyle/>
          <a:p>
            <a:endParaRPr lang="en-US" sz="1600" dirty="0" smtClean="0"/>
          </a:p>
          <a:p>
            <a:endParaRPr lang="en-US" sz="1600" dirty="0"/>
          </a:p>
          <a:p>
            <a:pPr marL="285750" indent="-285750">
              <a:buClr>
                <a:srgbClr val="C00000"/>
              </a:buClr>
              <a:buFont typeface="Arial" panose="020B0604020202020204" pitchFamily="34" charset="0"/>
              <a:buChar char="•"/>
            </a:pPr>
            <a:r>
              <a:rPr lang="en-US" sz="1600" dirty="0" smtClean="0"/>
              <a:t>EC and CEPT CPG held a Workshop on 10</a:t>
            </a:r>
            <a:r>
              <a:rPr lang="en-US" sz="1600" baseline="30000" dirty="0" smtClean="0"/>
              <a:t>th</a:t>
            </a:r>
            <a:r>
              <a:rPr lang="en-US" sz="1600" dirty="0" smtClean="0"/>
              <a:t> December 2013 regarding European preparations for WRC-15.</a:t>
            </a:r>
          </a:p>
          <a:p>
            <a:pPr marL="285750" indent="-285750">
              <a:spcAft>
                <a:spcPts val="600"/>
              </a:spcAft>
              <a:buClr>
                <a:srgbClr val="C00000"/>
              </a:buClr>
              <a:buFont typeface="Arial" panose="020B0604020202020204" pitchFamily="34" charset="0"/>
              <a:buChar char="•"/>
            </a:pPr>
            <a:r>
              <a:rPr lang="en-US" sz="1600" dirty="0" smtClean="0"/>
              <a:t>This event was </a:t>
            </a:r>
            <a:r>
              <a:rPr lang="en-US" sz="1600" dirty="0"/>
              <a:t>aiming to discuss some WRC-15 agenda items having potential influence on the </a:t>
            </a:r>
            <a:r>
              <a:rPr lang="en-GB" sz="1600" dirty="0"/>
              <a:t>EU policies in order to:</a:t>
            </a:r>
          </a:p>
          <a:p>
            <a:pPr marL="742950" lvl="1" indent="-285750" hangingPunct="0">
              <a:spcAft>
                <a:spcPts val="600"/>
              </a:spcAft>
              <a:buClr>
                <a:srgbClr val="C00000"/>
              </a:buClr>
              <a:buFont typeface="Arial" panose="020B0604020202020204" pitchFamily="34" charset="0"/>
              <a:buChar char="•"/>
            </a:pPr>
            <a:r>
              <a:rPr lang="en-GB" sz="1600" dirty="0"/>
              <a:t>assist the Commission's preparation of common policy objectives for WRC-15;</a:t>
            </a:r>
          </a:p>
          <a:p>
            <a:pPr marL="742950" lvl="1" indent="-285750" hangingPunct="0">
              <a:spcAft>
                <a:spcPts val="600"/>
              </a:spcAft>
              <a:buClr>
                <a:srgbClr val="C00000"/>
              </a:buClr>
              <a:buFont typeface="Arial" panose="020B0604020202020204" pitchFamily="34" charset="0"/>
              <a:buChar char="•"/>
            </a:pPr>
            <a:r>
              <a:rPr lang="en-GB" sz="1600" dirty="0"/>
              <a:t>inform participants of the workshop regarding forthcoming work of the Radio Spectrum Policy Group (RSPG) on WRC-15 related issues</a:t>
            </a:r>
            <a:r>
              <a:rPr lang="en-GB" sz="1600" dirty="0" smtClean="0"/>
              <a:t>; </a:t>
            </a:r>
          </a:p>
          <a:p>
            <a:pPr marL="742950" lvl="1" indent="-285750" hangingPunct="0">
              <a:spcAft>
                <a:spcPts val="600"/>
              </a:spcAft>
              <a:buClr>
                <a:srgbClr val="C00000"/>
              </a:buClr>
              <a:buFont typeface="Arial" panose="020B0604020202020204" pitchFamily="34" charset="0"/>
              <a:buChar char="•"/>
            </a:pPr>
            <a:r>
              <a:rPr lang="en-GB" sz="1600" dirty="0" smtClean="0"/>
              <a:t>provide </a:t>
            </a:r>
            <a:r>
              <a:rPr lang="en-GB" sz="1600" dirty="0"/>
              <a:t>feedback to CEPT from EU perspective which can be taken into account in its preparation process for the WRC-15. </a:t>
            </a:r>
          </a:p>
          <a:p>
            <a:pPr>
              <a:spcAft>
                <a:spcPts val="600"/>
              </a:spcAft>
            </a:pPr>
            <a:r>
              <a:rPr lang="en-GB" sz="1600" dirty="0" smtClean="0"/>
              <a:t>It </a:t>
            </a:r>
            <a:r>
              <a:rPr lang="en-GB" sz="1600" dirty="0"/>
              <a:t>was </a:t>
            </a:r>
            <a:r>
              <a:rPr lang="en-GB" sz="1600" dirty="0" smtClean="0"/>
              <a:t>underlined </a:t>
            </a:r>
            <a:r>
              <a:rPr lang="en-GB" sz="1600" dirty="0"/>
              <a:t>that the successful outcome of the WRC-12 was possible only because of the good/enhanced preparation process and coordination between EU and non-EU members. </a:t>
            </a:r>
          </a:p>
          <a:p>
            <a:pPr>
              <a:spcAft>
                <a:spcPts val="600"/>
              </a:spcAft>
            </a:pPr>
            <a:r>
              <a:rPr lang="en-GB" sz="1600" dirty="0" smtClean="0"/>
              <a:t>The </a:t>
            </a:r>
            <a:r>
              <a:rPr lang="en-GB" sz="1600" dirty="0"/>
              <a:t>workshop was arranged in three sessions: the first one dealing with wireless broadband, the second one dealing with other main topics identified by RSPG and a third session which provides a brief outlook on the further preparation within EU and CEPT.</a:t>
            </a:r>
          </a:p>
          <a:p>
            <a:pPr>
              <a:spcAft>
                <a:spcPts val="600"/>
              </a:spcAft>
            </a:pPr>
            <a:r>
              <a:rPr lang="en-GB" dirty="0"/>
              <a:t> </a:t>
            </a:r>
          </a:p>
        </p:txBody>
      </p:sp>
    </p:spTree>
    <p:extLst>
      <p:ext uri="{BB962C8B-B14F-4D97-AF65-F5344CB8AC3E}">
        <p14:creationId xmlns:p14="http://schemas.microsoft.com/office/powerpoint/2010/main" val="164972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CEPT workshop, 4 June 2014</a:t>
            </a:r>
            <a:endParaRPr lang="en-US" sz="1400" dirty="0">
              <a:solidFill>
                <a:schemeClr val="tx1"/>
              </a:solidFill>
              <a:latin typeface="Times" pitchFamily="-32" charset="0"/>
            </a:endParaRPr>
          </a:p>
        </p:txBody>
      </p:sp>
      <p:sp>
        <p:nvSpPr>
          <p:cNvPr id="6" name="Title 1"/>
          <p:cNvSpPr>
            <a:spLocks noGrp="1"/>
          </p:cNvSpPr>
          <p:nvPr>
            <p:ph type="title"/>
          </p:nvPr>
        </p:nvSpPr>
        <p:spPr>
          <a:xfrm>
            <a:off x="914400" y="1446213"/>
            <a:ext cx="7543800" cy="533400"/>
          </a:xfrm>
        </p:spPr>
        <p:txBody>
          <a:bodyPr/>
          <a:lstStyle/>
          <a:p>
            <a:pPr algn="ctr"/>
            <a:r>
              <a:rPr lang="da-DK" sz="3200" dirty="0" smtClean="0"/>
              <a:t>AI 1.1 </a:t>
            </a:r>
            <a:r>
              <a:rPr lang="da-DK" sz="3200" dirty="0"/>
              <a:t>(JTG </a:t>
            </a:r>
            <a:r>
              <a:rPr lang="da-DK" sz="3200" dirty="0" smtClean="0"/>
              <a:t>4-5-6-7) CPG development</a:t>
            </a:r>
            <a:endParaRPr lang="en-GB" sz="3200"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55153" y="2204864"/>
            <a:ext cx="8229600" cy="4931229"/>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marL="0" indent="0">
              <a:buFontTx/>
              <a:buNone/>
            </a:pPr>
            <a:r>
              <a:rPr lang="en-GB" sz="2000" b="1" i="1" dirty="0" smtClean="0">
                <a:solidFill>
                  <a:srgbClr val="FF0000"/>
                </a:solidFill>
              </a:rPr>
              <a:t>1.1 </a:t>
            </a:r>
            <a:r>
              <a:rPr lang="en-GB" sz="2000" i="1" dirty="0" smtClean="0"/>
              <a:t>	to consider additional spectrum allocations to the mobile service on a primary basis and identification of additional frequency bands for International Mobile Telecommunications (IMT) and related regulatory provisions, to facilitate the development of terrestrial mobile broadband applications, in accordance with Resolution </a:t>
            </a:r>
            <a:r>
              <a:rPr lang="en-GB" sz="2000" b="1" i="1" dirty="0" smtClean="0"/>
              <a:t>233 (WRC‑12)</a:t>
            </a:r>
            <a:r>
              <a:rPr lang="en-GB" sz="2000" i="1" dirty="0" smtClean="0"/>
              <a:t>;</a:t>
            </a:r>
          </a:p>
          <a:p>
            <a:pPr marL="0" indent="0">
              <a:buFontTx/>
              <a:buNone/>
            </a:pPr>
            <a:endParaRPr lang="en-US" sz="2000" i="1" dirty="0" smtClean="0"/>
          </a:p>
          <a:p>
            <a:pPr marL="0" indent="0">
              <a:buFontTx/>
              <a:buNone/>
            </a:pPr>
            <a:r>
              <a:rPr lang="en-US" sz="2000" dirty="0" smtClean="0"/>
              <a:t>CPG confirmed its </a:t>
            </a:r>
            <a:r>
              <a:rPr lang="en-US" sz="2000" dirty="0"/>
              <a:t>band </a:t>
            </a:r>
            <a:r>
              <a:rPr lang="en-US" sz="2000" dirty="0" err="1"/>
              <a:t>categorisation</a:t>
            </a:r>
            <a:r>
              <a:rPr lang="en-US" sz="2000" dirty="0"/>
              <a:t> </a:t>
            </a:r>
            <a:r>
              <a:rPr lang="en-US" sz="2000" dirty="0" smtClean="0"/>
              <a:t>approach and made </a:t>
            </a:r>
            <a:r>
              <a:rPr lang="en-US" sz="2000" dirty="0"/>
              <a:t>some modifications to </a:t>
            </a:r>
            <a:r>
              <a:rPr lang="en-US" sz="2000" dirty="0" smtClean="0"/>
              <a:t>it. </a:t>
            </a:r>
          </a:p>
          <a:p>
            <a:pPr marL="0" indent="0">
              <a:buFontTx/>
              <a:buNone/>
            </a:pPr>
            <a:r>
              <a:rPr lang="en-US" sz="2000" dirty="0" smtClean="0"/>
              <a:t>Concerns </a:t>
            </a:r>
            <a:r>
              <a:rPr lang="en-US" sz="2000" dirty="0"/>
              <a:t>were raised by a number of administrations and scientific community regarding a possible RLAN extension to the frequency range 5350-5470 MHz due to results of compatibility studies with the GMES/Copernicus satellite system.</a:t>
            </a:r>
            <a:endParaRPr lang="en-US" sz="2000" i="1" dirty="0" smtClean="0">
              <a:solidFill>
                <a:srgbClr val="FF0000"/>
              </a:solidFill>
            </a:endParaRPr>
          </a:p>
        </p:txBody>
      </p:sp>
    </p:spTree>
    <p:extLst>
      <p:ext uri="{BB962C8B-B14F-4D97-AF65-F5344CB8AC3E}">
        <p14:creationId xmlns:p14="http://schemas.microsoft.com/office/powerpoint/2010/main" val="3257198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899592" y="6488420"/>
            <a:ext cx="2895600" cy="304800"/>
          </a:xfrm>
        </p:spPr>
        <p:txBody>
          <a:bodyPr/>
          <a:lstStyle/>
          <a:p>
            <a:pPr>
              <a:defRPr/>
            </a:pPr>
            <a:r>
              <a:rPr lang="en-US" dirty="0"/>
              <a:t>CEPT workshop, 4 June 2014</a:t>
            </a:r>
            <a:endParaRPr lang="en-US" sz="1400" dirty="0">
              <a:solidFill>
                <a:schemeClr val="tx1"/>
              </a:solidFill>
              <a:latin typeface="Times" pitchFamily="-32" charset="0"/>
            </a:endParaRPr>
          </a:p>
        </p:txBody>
      </p:sp>
      <p:sp>
        <p:nvSpPr>
          <p:cNvPr id="6" name="Title 1"/>
          <p:cNvSpPr>
            <a:spLocks noGrp="1"/>
          </p:cNvSpPr>
          <p:nvPr>
            <p:ph type="title"/>
          </p:nvPr>
        </p:nvSpPr>
        <p:spPr>
          <a:xfrm>
            <a:off x="914400" y="1446213"/>
            <a:ext cx="7543800" cy="533400"/>
          </a:xfrm>
        </p:spPr>
        <p:txBody>
          <a:bodyPr/>
          <a:lstStyle/>
          <a:p>
            <a:pPr algn="ctr"/>
            <a:r>
              <a:rPr lang="da-DK" sz="2800" dirty="0"/>
              <a:t>AI </a:t>
            </a:r>
            <a:r>
              <a:rPr lang="da-DK" sz="2800" dirty="0" smtClean="0"/>
              <a:t>1.2 </a:t>
            </a:r>
            <a:r>
              <a:rPr lang="da-DK" sz="2800" dirty="0"/>
              <a:t>(JTG 4-5-6-7) CPG development</a:t>
            </a:r>
            <a:endParaRPr lang="en-GB" sz="2800" dirty="0">
              <a:effectLst>
                <a:outerShdw blurRad="38100" dist="38100" dir="2700000" algn="tl">
                  <a:srgbClr val="000000">
                    <a:alpha val="43137"/>
                  </a:srgbClr>
                </a:outerShdw>
              </a:effectLst>
            </a:endParaRPr>
          </a:p>
        </p:txBody>
      </p:sp>
      <p:sp>
        <p:nvSpPr>
          <p:cNvPr id="7" name="Content Placeholder 2"/>
          <p:cNvSpPr txBox="1">
            <a:spLocks/>
          </p:cNvSpPr>
          <p:nvPr/>
        </p:nvSpPr>
        <p:spPr>
          <a:xfrm>
            <a:off x="323528" y="2348880"/>
            <a:ext cx="8229600" cy="4444340"/>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marL="0" indent="0">
              <a:buFontTx/>
              <a:buNone/>
            </a:pPr>
            <a:r>
              <a:rPr lang="en-GB" sz="2000" b="1" i="1" dirty="0" smtClean="0">
                <a:solidFill>
                  <a:srgbClr val="FF0000"/>
                </a:solidFill>
              </a:rPr>
              <a:t>1.2 </a:t>
            </a:r>
            <a:r>
              <a:rPr lang="en-GB" sz="2000" i="1" dirty="0" smtClean="0"/>
              <a:t>	to examine the results of ITU‑R studies, in accordance with Resolution </a:t>
            </a:r>
            <a:r>
              <a:rPr lang="en-GB" sz="2000" b="1" i="1" dirty="0" smtClean="0"/>
              <a:t>232 (WRC‑12)</a:t>
            </a:r>
            <a:r>
              <a:rPr lang="en-GB" sz="2000" i="1" dirty="0" smtClean="0"/>
              <a:t>, on the use of </a:t>
            </a:r>
            <a:r>
              <a:rPr lang="en-GB" sz="2000" b="1" i="1" dirty="0" smtClean="0"/>
              <a:t>the frequency band 694-790 MHz </a:t>
            </a:r>
            <a:r>
              <a:rPr lang="en-GB" sz="2000" i="1" dirty="0" smtClean="0"/>
              <a:t>by the mobile, except aeronautical mobile, service </a:t>
            </a:r>
            <a:r>
              <a:rPr lang="en-GB" sz="2000" b="1" i="1" dirty="0" smtClean="0"/>
              <a:t>in Region 1 </a:t>
            </a:r>
            <a:r>
              <a:rPr lang="en-GB" sz="2000" i="1" dirty="0" smtClean="0"/>
              <a:t>and take the appropriate measures;</a:t>
            </a:r>
          </a:p>
          <a:p>
            <a:pPr marL="0" indent="0">
              <a:buFontTx/>
              <a:buNone/>
            </a:pPr>
            <a:endParaRPr lang="en-GB" sz="900" i="1" dirty="0" smtClean="0"/>
          </a:p>
          <a:p>
            <a:pPr marL="0" indent="0">
              <a:buNone/>
            </a:pPr>
            <a:r>
              <a:rPr lang="en-US" sz="1800" dirty="0"/>
              <a:t>T</a:t>
            </a:r>
            <a:r>
              <a:rPr lang="en-US" sz="1800" dirty="0" smtClean="0"/>
              <a:t>he following progress made so far in CPG-15: </a:t>
            </a:r>
          </a:p>
          <a:p>
            <a:r>
              <a:rPr lang="en-US" sz="1800" dirty="0"/>
              <a:t>w</a:t>
            </a:r>
            <a:r>
              <a:rPr lang="en-US" sz="1800" dirty="0" smtClean="0"/>
              <a:t>ith regard to </a:t>
            </a:r>
            <a:r>
              <a:rPr lang="en-US" sz="1800" dirty="0"/>
              <a:t>the development of Out-of-Band emissions limits for IMT terminals in the 700 MHz </a:t>
            </a:r>
            <a:r>
              <a:rPr lang="en-US" sz="1800" dirty="0" smtClean="0"/>
              <a:t>band;</a:t>
            </a:r>
          </a:p>
          <a:p>
            <a:r>
              <a:rPr lang="en-US" sz="1800" dirty="0" smtClean="0"/>
              <a:t>the </a:t>
            </a:r>
            <a:r>
              <a:rPr lang="en-US" sz="1800" dirty="0"/>
              <a:t>intention of PT D to reach agreement on a preferred channeling </a:t>
            </a:r>
            <a:r>
              <a:rPr lang="en-US" sz="1800" dirty="0" smtClean="0"/>
              <a:t>arrangement;</a:t>
            </a:r>
          </a:p>
          <a:p>
            <a:r>
              <a:rPr lang="en-US" sz="1800" dirty="0" smtClean="0"/>
              <a:t>CEPT </a:t>
            </a:r>
            <a:r>
              <a:rPr lang="en-US" sz="1800" dirty="0"/>
              <a:t>presidency is initiating a common coordination process with RCC countries similar to the one prior WRC-12 (on WRC-12 AI 1.17) regarding bilateral cross-border coordination with Aeronautical </a:t>
            </a:r>
            <a:r>
              <a:rPr lang="en-US" sz="1800" dirty="0" err="1"/>
              <a:t>Radionavigation</a:t>
            </a:r>
            <a:r>
              <a:rPr lang="en-US" sz="1800" dirty="0"/>
              <a:t> Service in the 700 MHz range</a:t>
            </a:r>
            <a:r>
              <a:rPr lang="en-US" sz="1800" dirty="0" smtClean="0"/>
              <a:t>.</a:t>
            </a:r>
            <a:endParaRPr lang="en-GB" sz="1200" dirty="0"/>
          </a:p>
        </p:txBody>
      </p:sp>
    </p:spTree>
    <p:extLst>
      <p:ext uri="{BB962C8B-B14F-4D97-AF65-F5344CB8AC3E}">
        <p14:creationId xmlns:p14="http://schemas.microsoft.com/office/powerpoint/2010/main" val="3257198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12"/>
          <p:cNvSpPr>
            <a:spLocks noGrp="1" noChangeArrowheads="1"/>
          </p:cNvSpPr>
          <p:nvPr>
            <p:ph type="title"/>
          </p:nvPr>
        </p:nvSpPr>
        <p:spPr/>
        <p:txBody>
          <a:bodyPr/>
          <a:lstStyle/>
          <a:p>
            <a:pPr algn="ctr" eaLnBrk="1" hangingPunct="1"/>
            <a:r>
              <a:rPr lang="da-DK" dirty="0" smtClean="0"/>
              <a:t>Useful links</a:t>
            </a:r>
            <a:endParaRPr lang="en-GB" dirty="0" smtClean="0">
              <a:effectLst>
                <a:outerShdw blurRad="38100" dist="38100" dir="2700000" algn="tl">
                  <a:srgbClr val="000000">
                    <a:alpha val="43137"/>
                  </a:srgbClr>
                </a:outerShdw>
              </a:effectLst>
            </a:endParaRPr>
          </a:p>
        </p:txBody>
      </p:sp>
      <p:sp>
        <p:nvSpPr>
          <p:cNvPr id="7" name="Content Placeholder 2"/>
          <p:cNvSpPr txBox="1">
            <a:spLocks/>
          </p:cNvSpPr>
          <p:nvPr/>
        </p:nvSpPr>
        <p:spPr>
          <a:xfrm>
            <a:off x="395536" y="2636913"/>
            <a:ext cx="8229600" cy="3600400"/>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a:spcBef>
                <a:spcPts val="600"/>
              </a:spcBef>
              <a:buClr>
                <a:srgbClr val="FF0000"/>
              </a:buClr>
            </a:pPr>
            <a:r>
              <a:rPr lang="da-DK" dirty="0" smtClean="0"/>
              <a:t>CPG home </a:t>
            </a:r>
            <a:r>
              <a:rPr lang="da-DK" dirty="0"/>
              <a:t>page (</a:t>
            </a:r>
            <a:r>
              <a:rPr lang="da-DK" dirty="0">
                <a:hlinkClick r:id="rId2"/>
              </a:rPr>
              <a:t>http://</a:t>
            </a:r>
            <a:r>
              <a:rPr lang="da-DK" dirty="0" smtClean="0">
                <a:hlinkClick r:id="rId2"/>
              </a:rPr>
              <a:t>www.cept.org/ecc/groups/ecc/cpg</a:t>
            </a:r>
            <a:r>
              <a:rPr lang="da-DK" dirty="0" smtClean="0"/>
              <a:t>) </a:t>
            </a:r>
          </a:p>
          <a:p>
            <a:pPr>
              <a:spcBef>
                <a:spcPts val="600"/>
              </a:spcBef>
              <a:buClr>
                <a:srgbClr val="FF0000"/>
              </a:buClr>
            </a:pPr>
            <a:r>
              <a:rPr lang="da-DK" dirty="0"/>
              <a:t>Agenda for WRC-15 (</a:t>
            </a:r>
            <a:r>
              <a:rPr lang="da-DK" dirty="0">
                <a:hlinkClick r:id="rId3"/>
              </a:rPr>
              <a:t>http://</a:t>
            </a:r>
            <a:r>
              <a:rPr lang="da-DK" dirty="0" smtClean="0">
                <a:hlinkClick r:id="rId3"/>
              </a:rPr>
              <a:t>www.cept.org/ecc/groups/ecc/cpg/client/introduction/agenda-for-wrc-15</a:t>
            </a:r>
            <a:r>
              <a:rPr lang="da-DK" dirty="0" smtClean="0"/>
              <a:t>) </a:t>
            </a:r>
          </a:p>
          <a:p>
            <a:pPr>
              <a:spcBef>
                <a:spcPts val="600"/>
              </a:spcBef>
              <a:buClr>
                <a:srgbClr val="FF0000"/>
              </a:buClr>
            </a:pPr>
            <a:r>
              <a:rPr lang="da-DK" dirty="0"/>
              <a:t>List of CEPT Coordinators (</a:t>
            </a:r>
            <a:r>
              <a:rPr lang="da-DK" dirty="0">
                <a:hlinkClick r:id="rId4"/>
              </a:rPr>
              <a:t>http://</a:t>
            </a:r>
            <a:r>
              <a:rPr lang="da-DK" dirty="0" smtClean="0">
                <a:hlinkClick r:id="rId4"/>
              </a:rPr>
              <a:t>www.cept.org/ecc/groups/ecc/cpg/page/list-of-cept-coordinators-wrc-15</a:t>
            </a:r>
            <a:r>
              <a:rPr lang="da-DK" dirty="0" smtClean="0"/>
              <a:t>) </a:t>
            </a:r>
            <a:endParaRPr lang="da-DK" dirty="0"/>
          </a:p>
          <a:p>
            <a:pPr marL="0" indent="0">
              <a:buFontTx/>
              <a:buNone/>
            </a:pPr>
            <a:endParaRPr lang="en-GB" dirty="0"/>
          </a:p>
        </p:txBody>
      </p:sp>
    </p:spTree>
    <p:extLst>
      <p:ext uri="{BB962C8B-B14F-4D97-AF65-F5344CB8AC3E}">
        <p14:creationId xmlns:p14="http://schemas.microsoft.com/office/powerpoint/2010/main" val="1607389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dirty="0" smtClean="0"/>
          </a:p>
          <a:p>
            <a:pPr marL="0" indent="0" algn="ctr">
              <a:buNone/>
            </a:pPr>
            <a:r>
              <a:rPr lang="da-DK" sz="6000" dirty="0" smtClean="0">
                <a:solidFill>
                  <a:schemeClr val="accent6">
                    <a:lumMod val="40000"/>
                    <a:lumOff val="60000"/>
                  </a:schemeClr>
                </a:solidFill>
                <a:effectLst>
                  <a:outerShdw blurRad="38100" dist="38100" dir="2700000" algn="tl">
                    <a:srgbClr val="000000">
                      <a:alpha val="43137"/>
                    </a:srgbClr>
                  </a:outerShdw>
                </a:effectLst>
              </a:rPr>
              <a:t>THANKS FOR YOUR </a:t>
            </a:r>
            <a:r>
              <a:rPr lang="da-DK" sz="6000" dirty="0" smtClean="0">
                <a:solidFill>
                  <a:schemeClr val="accent6">
                    <a:lumMod val="40000"/>
                    <a:lumOff val="60000"/>
                  </a:schemeClr>
                </a:solidFill>
                <a:effectLst>
                  <a:outerShdw blurRad="38100" dist="38100" dir="2700000" algn="tl">
                    <a:srgbClr val="000000">
                      <a:alpha val="43137"/>
                    </a:srgbClr>
                  </a:outerShdw>
                </a:effectLst>
              </a:rPr>
              <a:t>ATTENTION</a:t>
            </a:r>
          </a:p>
          <a:p>
            <a:pPr marL="0" indent="0" algn="ctr">
              <a:buNone/>
            </a:pPr>
            <a:r>
              <a:rPr lang="en-GB" sz="2400" dirty="0">
                <a:solidFill>
                  <a:schemeClr val="accent6">
                    <a:lumMod val="40000"/>
                    <a:lumOff val="60000"/>
                  </a:schemeClr>
                </a:solidFill>
                <a:effectLst>
                  <a:outerShdw blurRad="38100" dist="38100" dir="2700000" algn="tl">
                    <a:srgbClr val="000000">
                      <a:alpha val="43137"/>
                    </a:srgbClr>
                  </a:outerShdw>
                </a:effectLst>
              </a:rPr>
              <a:t>Stella.Lyubchenko@eco.cept.org</a:t>
            </a:r>
            <a:endParaRPr lang="en-GB" sz="2400" dirty="0">
              <a:solidFill>
                <a:schemeClr val="accent6">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403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da-DK" dirty="0"/>
              <a:t>Scope</a:t>
            </a:r>
            <a:endParaRPr lang="en-US" dirty="0"/>
          </a:p>
        </p:txBody>
      </p:sp>
      <p:sp>
        <p:nvSpPr>
          <p:cNvPr id="5123" name="Rectangle 3"/>
          <p:cNvSpPr>
            <a:spLocks noGrp="1" noChangeArrowheads="1"/>
          </p:cNvSpPr>
          <p:nvPr>
            <p:ph type="body" idx="1"/>
          </p:nvPr>
        </p:nvSpPr>
        <p:spPr>
          <a:xfrm>
            <a:off x="899592" y="2564904"/>
            <a:ext cx="7427913" cy="3240360"/>
          </a:xfrm>
        </p:spPr>
        <p:txBody>
          <a:bodyPr/>
          <a:lstStyle/>
          <a:p>
            <a:pPr eaLnBrk="1" hangingPunct="1">
              <a:lnSpc>
                <a:spcPct val="150000"/>
              </a:lnSpc>
              <a:buClr>
                <a:srgbClr val="FF0000"/>
              </a:buClr>
            </a:pPr>
            <a:r>
              <a:rPr lang="da-DK" dirty="0" smtClean="0"/>
              <a:t>WRC and its role for European countries </a:t>
            </a:r>
          </a:p>
          <a:p>
            <a:pPr eaLnBrk="1" hangingPunct="1">
              <a:lnSpc>
                <a:spcPct val="150000"/>
              </a:lnSpc>
              <a:buClr>
                <a:srgbClr val="FF0000"/>
              </a:buClr>
            </a:pPr>
            <a:r>
              <a:rPr lang="da-DK" dirty="0" smtClean="0"/>
              <a:t>CEPT CPG role in the WRC preparation process</a:t>
            </a:r>
            <a:endParaRPr lang="da-DK" dirty="0"/>
          </a:p>
          <a:p>
            <a:pPr eaLnBrk="1" hangingPunct="1">
              <a:lnSpc>
                <a:spcPct val="150000"/>
              </a:lnSpc>
              <a:buClr>
                <a:srgbClr val="FF0000"/>
              </a:buClr>
            </a:pPr>
            <a:r>
              <a:rPr lang="en-US" dirty="0"/>
              <a:t>EC activities and </a:t>
            </a:r>
            <a:r>
              <a:rPr lang="en-US" dirty="0" smtClean="0"/>
              <a:t>their role</a:t>
            </a:r>
          </a:p>
          <a:p>
            <a:pPr eaLnBrk="1" hangingPunct="1">
              <a:lnSpc>
                <a:spcPct val="150000"/>
              </a:lnSpc>
              <a:buClr>
                <a:srgbClr val="FF0000"/>
              </a:buClr>
            </a:pPr>
            <a:r>
              <a:rPr lang="en-US" dirty="0" smtClean="0"/>
              <a:t>EC – ECC Workshop</a:t>
            </a:r>
          </a:p>
          <a:p>
            <a:pPr eaLnBrk="1" hangingPunct="1">
              <a:spcBef>
                <a:spcPts val="600"/>
              </a:spcBef>
              <a:buClr>
                <a:srgbClr val="FF0000"/>
              </a:buClr>
            </a:pPr>
            <a:r>
              <a:rPr lang="en-US" dirty="0" smtClean="0"/>
              <a:t>CPG development in AIs 1.1 and 1.2 (AIs for </a:t>
            </a:r>
            <a:r>
              <a:rPr lang="de-DE" dirty="0"/>
              <a:t>electronic communication </a:t>
            </a:r>
            <a:r>
              <a:rPr lang="de-DE" dirty="0" smtClean="0"/>
              <a:t>services)</a:t>
            </a:r>
            <a:endParaRPr lang="en-US" dirty="0" smtClean="0"/>
          </a:p>
          <a:p>
            <a:pPr marL="0" indent="0" eaLnBrk="1" hangingPunct="1">
              <a:lnSpc>
                <a:spcPct val="150000"/>
              </a:lnSpc>
              <a:buClr>
                <a:srgbClr val="FF0000"/>
              </a:buClr>
              <a:buNone/>
            </a:pPr>
            <a:r>
              <a:rPr lang="en-US" dirty="0"/>
              <a:t> </a:t>
            </a:r>
            <a:endParaRPr lang="en-US" dirty="0" smtClean="0"/>
          </a:p>
          <a:p>
            <a:pPr marL="0" indent="0" eaLnBrk="1" hangingPunct="1">
              <a:lnSpc>
                <a:spcPct val="150000"/>
              </a:lnSpc>
              <a:buClr>
                <a:srgbClr val="FF0000"/>
              </a:buClr>
              <a:buNone/>
            </a:pPr>
            <a:endParaRPr lang="da-DK" dirty="0"/>
          </a:p>
        </p:txBody>
      </p:sp>
      <p:pic>
        <p:nvPicPr>
          <p:cNvPr id="6" name="Picture 4" descr="EC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283758"/>
            <a:ext cx="1363662"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814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t>World Radiocommunication Conferences (WRC)</a:t>
            </a:r>
            <a:endParaRPr lang="en-GB" dirty="0"/>
          </a:p>
        </p:txBody>
      </p:sp>
      <p:sp>
        <p:nvSpPr>
          <p:cNvPr id="4" name="Footer Placeholder 3"/>
          <p:cNvSpPr>
            <a:spLocks noGrp="1"/>
          </p:cNvSpPr>
          <p:nvPr>
            <p:ph type="ftr" sz="quarter" idx="10"/>
          </p:nvPr>
        </p:nvSpPr>
        <p:spPr/>
        <p:txBody>
          <a:bodyPr/>
          <a:lstStyle/>
          <a:p>
            <a:pPr>
              <a:defRPr/>
            </a:pPr>
            <a:r>
              <a:rPr lang="en-US" dirty="0" smtClean="0"/>
              <a:t>CEPT workshop, 4 June 2014</a:t>
            </a:r>
            <a:endParaRPr lang="en-US" sz="1400" dirty="0">
              <a:solidFill>
                <a:schemeClr val="tx1"/>
              </a:solidFill>
              <a:latin typeface="Times" pitchFamily="-32"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339" y="2420888"/>
            <a:ext cx="1304762" cy="1514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95536" y="4293096"/>
            <a:ext cx="8352928" cy="1569660"/>
          </a:xfrm>
          <a:prstGeom prst="rect">
            <a:avLst/>
          </a:prstGeom>
        </p:spPr>
        <p:txBody>
          <a:bodyPr wrap="square">
            <a:spAutoFit/>
          </a:bodyPr>
          <a:lstStyle/>
          <a:p>
            <a:pPr marL="285750" indent="-285750" algn="just">
              <a:buClr>
                <a:srgbClr val="C00000"/>
              </a:buClr>
              <a:buFont typeface="Symbol" panose="05050102010706020507" pitchFamily="18" charset="2"/>
              <a:buChar char=""/>
            </a:pPr>
            <a:r>
              <a:rPr lang="en-GB" sz="1600" dirty="0"/>
              <a:t>The Radio Regulations incorporates the decisions of the </a:t>
            </a:r>
            <a:r>
              <a:rPr lang="en-GB" sz="1600" dirty="0" smtClean="0"/>
              <a:t>WRCs  </a:t>
            </a:r>
            <a:r>
              <a:rPr lang="en-GB" sz="1600" dirty="0"/>
              <a:t>including all Appendices, Resolutions, Recommendations and ITU-R Recommendations incorporated by reference</a:t>
            </a:r>
            <a:r>
              <a:rPr lang="en-GB" sz="1600" dirty="0" smtClean="0"/>
              <a:t>.</a:t>
            </a:r>
          </a:p>
          <a:p>
            <a:pPr marL="285750" indent="-285750" algn="just">
              <a:buClr>
                <a:srgbClr val="C00000"/>
              </a:buClr>
              <a:buFont typeface="Symbol" panose="05050102010706020507" pitchFamily="18" charset="2"/>
              <a:buChar char=""/>
            </a:pPr>
            <a:endParaRPr lang="da-DK" sz="1600" dirty="0"/>
          </a:p>
          <a:p>
            <a:pPr marL="285750" indent="-285750" algn="just">
              <a:buClr>
                <a:srgbClr val="C00000"/>
              </a:buClr>
              <a:buFont typeface="Symbol" panose="05050102010706020507" pitchFamily="18" charset="2"/>
              <a:buChar char=""/>
            </a:pPr>
            <a:r>
              <a:rPr lang="da-DK" sz="1600" dirty="0" smtClean="0"/>
              <a:t>WRC decides on a high level international framework which is </a:t>
            </a:r>
            <a:r>
              <a:rPr lang="da-DK" sz="1600" dirty="0"/>
              <a:t>afterwards implemented </a:t>
            </a:r>
            <a:r>
              <a:rPr lang="da-DK" sz="1600" dirty="0" smtClean="0"/>
              <a:t>on a regional basis in all five </a:t>
            </a:r>
            <a:r>
              <a:rPr lang="da-DK" sz="1600" dirty="0" smtClean="0"/>
              <a:t>regional </a:t>
            </a:r>
            <a:r>
              <a:rPr lang="da-DK" sz="1600" dirty="0" smtClean="0"/>
              <a:t>organisations. </a:t>
            </a:r>
            <a:endParaRPr lang="en-GB" sz="1600" dirty="0"/>
          </a:p>
        </p:txBody>
      </p:sp>
      <p:sp>
        <p:nvSpPr>
          <p:cNvPr id="5" name="TextBox 4"/>
          <p:cNvSpPr txBox="1"/>
          <p:nvPr/>
        </p:nvSpPr>
        <p:spPr>
          <a:xfrm>
            <a:off x="107504" y="3667271"/>
            <a:ext cx="1803699" cy="307777"/>
          </a:xfrm>
          <a:prstGeom prst="rect">
            <a:avLst/>
          </a:prstGeom>
          <a:noFill/>
        </p:spPr>
        <p:txBody>
          <a:bodyPr wrap="none" rtlCol="0">
            <a:spAutoFit/>
          </a:bodyPr>
          <a:lstStyle/>
          <a:p>
            <a:r>
              <a:rPr lang="da-DK" sz="1400" b="1" dirty="0" smtClean="0">
                <a:solidFill>
                  <a:srgbClr val="FF0000"/>
                </a:solidFill>
              </a:rPr>
              <a:t>Radio Regulations </a:t>
            </a:r>
            <a:endParaRPr lang="en-GB" sz="1400" b="1" dirty="0">
              <a:solidFill>
                <a:srgbClr val="FF0000"/>
              </a:solidFill>
            </a:endParaRPr>
          </a:p>
        </p:txBody>
      </p:sp>
      <p:sp>
        <p:nvSpPr>
          <p:cNvPr id="6" name="Rectangle 5"/>
          <p:cNvSpPr/>
          <p:nvPr/>
        </p:nvSpPr>
        <p:spPr>
          <a:xfrm>
            <a:off x="1835696" y="2348880"/>
            <a:ext cx="7128792" cy="1815882"/>
          </a:xfrm>
          <a:prstGeom prst="rect">
            <a:avLst/>
          </a:prstGeom>
        </p:spPr>
        <p:txBody>
          <a:bodyPr wrap="square">
            <a:spAutoFit/>
          </a:bodyPr>
          <a:lstStyle/>
          <a:p>
            <a:pPr marL="285750" indent="-285750" algn="just">
              <a:buClr>
                <a:srgbClr val="C00000"/>
              </a:buClr>
              <a:buFont typeface="Symbol" panose="05050102010706020507" pitchFamily="18" charset="2"/>
              <a:buChar char=""/>
            </a:pPr>
            <a:r>
              <a:rPr lang="en-GB" sz="1600" dirty="0" smtClean="0"/>
              <a:t>WRC </a:t>
            </a:r>
            <a:r>
              <a:rPr lang="en-GB" sz="1600" dirty="0"/>
              <a:t>are held every three to four years. </a:t>
            </a:r>
            <a:r>
              <a:rPr lang="en-GB" sz="1600" dirty="0" smtClean="0"/>
              <a:t>WRC is reviewing, </a:t>
            </a:r>
            <a:r>
              <a:rPr lang="en-GB" sz="1600" dirty="0"/>
              <a:t>and, if necessary, </a:t>
            </a:r>
            <a:r>
              <a:rPr lang="en-GB" sz="1600" dirty="0" smtClean="0"/>
              <a:t>revising the Radio Regulation (RR), </a:t>
            </a:r>
            <a:r>
              <a:rPr lang="en-GB" sz="1600" dirty="0"/>
              <a:t>the international treaty governing the use of the radio-frequency spectrum and the geostationary-satellite and non-geostationary-satellite orbits. Revisions </a:t>
            </a:r>
            <a:r>
              <a:rPr lang="en-GB" sz="1600" dirty="0" smtClean="0"/>
              <a:t>of RR are </a:t>
            </a:r>
            <a:r>
              <a:rPr lang="en-GB" sz="1600" dirty="0"/>
              <a:t>made on the basis of an </a:t>
            </a:r>
            <a:r>
              <a:rPr lang="en-GB" sz="1600" dirty="0" smtClean="0"/>
              <a:t>Agenda approved by ITU Council. Agenda for the following WRC </a:t>
            </a:r>
            <a:r>
              <a:rPr lang="en-GB" sz="1600" dirty="0"/>
              <a:t>takes into account recommendations made by previous </a:t>
            </a:r>
            <a:r>
              <a:rPr lang="en-GB" sz="1600" dirty="0" smtClean="0"/>
              <a:t>WRC.</a:t>
            </a:r>
            <a:endParaRPr lang="en-GB" sz="1600" dirty="0"/>
          </a:p>
        </p:txBody>
      </p:sp>
    </p:spTree>
    <p:extLst>
      <p:ext uri="{BB962C8B-B14F-4D97-AF65-F5344CB8AC3E}">
        <p14:creationId xmlns:p14="http://schemas.microsoft.com/office/powerpoint/2010/main" val="186696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descr="Wide upward diagonal"/>
          <p:cNvGraphicFramePr>
            <a:graphicFrameLocks noGrp="1"/>
          </p:cNvGraphicFramePr>
          <p:nvPr>
            <p:extLst>
              <p:ext uri="{D42A27DB-BD31-4B8C-83A1-F6EECF244321}">
                <p14:modId xmlns:p14="http://schemas.microsoft.com/office/powerpoint/2010/main" val="126085200"/>
              </p:ext>
            </p:extLst>
          </p:nvPr>
        </p:nvGraphicFramePr>
        <p:xfrm>
          <a:off x="611560" y="2078038"/>
          <a:ext cx="5184576" cy="4663330"/>
        </p:xfrm>
        <a:graphic>
          <a:graphicData uri="http://schemas.openxmlformats.org/presentationml/2006/ole">
            <mc:AlternateContent xmlns:mc="http://schemas.openxmlformats.org/markup-compatibility/2006">
              <mc:Choice xmlns:v="urn:schemas-microsoft-com:vml" Requires="v">
                <p:oleObj spid="_x0000_s3115" name="Visio" r:id="rId3" imgW="4498543" imgH="4155643" progId="Visio.Drawing.11">
                  <p:embed/>
                </p:oleObj>
              </mc:Choice>
              <mc:Fallback>
                <p:oleObj name="Visio" r:id="rId3" imgW="4498543" imgH="4155643" progId="Visio.Drawing.11">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078038"/>
                        <a:ext cx="5184576" cy="4663330"/>
                      </a:xfrm>
                      <a:prstGeom prst="rect">
                        <a:avLst/>
                      </a:prstGeom>
                      <a:noFill/>
                      <a:ln>
                        <a:noFill/>
                      </a:ln>
                      <a:effectLst/>
                    </p:spPr>
                  </p:pic>
                </p:oleObj>
              </mc:Fallback>
            </mc:AlternateContent>
          </a:graphicData>
        </a:graphic>
      </p:graphicFrame>
      <p:pic>
        <p:nvPicPr>
          <p:cNvPr id="8" name="Picture 36" descr="bandeau5"/>
          <p:cNvPicPr>
            <a:picLocks noChangeAspect="1" noChangeArrowheads="1"/>
          </p:cNvPicPr>
          <p:nvPr/>
        </p:nvPicPr>
        <p:blipFill>
          <a:blip r:embed="rId5">
            <a:extLst>
              <a:ext uri="{28A0092B-C50C-407E-A947-70E740481C1C}">
                <a14:useLocalDpi xmlns:a14="http://schemas.microsoft.com/office/drawing/2010/main" val="0"/>
              </a:ext>
            </a:extLst>
          </a:blip>
          <a:srcRect r="87358"/>
          <a:stretch>
            <a:fillRect/>
          </a:stretch>
        </p:blipFill>
        <p:spPr bwMode="auto">
          <a:xfrm>
            <a:off x="161924" y="260648"/>
            <a:ext cx="6381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lstStyle/>
          <a:p>
            <a:pPr algn="ctr"/>
            <a:r>
              <a:rPr lang="da-DK" dirty="0" smtClean="0"/>
              <a:t>WRC-15</a:t>
            </a:r>
            <a:endParaRPr lang="en-GB" dirty="0"/>
          </a:p>
        </p:txBody>
      </p:sp>
      <p:sp>
        <p:nvSpPr>
          <p:cNvPr id="11" name="AutoShape 4"/>
          <p:cNvSpPr>
            <a:spLocks noChangeArrowheads="1"/>
          </p:cNvSpPr>
          <p:nvPr/>
        </p:nvSpPr>
        <p:spPr bwMode="auto">
          <a:xfrm rot="5400000">
            <a:off x="4181275" y="4395339"/>
            <a:ext cx="592604" cy="278929"/>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12" name="AutoShape 4"/>
          <p:cNvSpPr>
            <a:spLocks noChangeArrowheads="1"/>
          </p:cNvSpPr>
          <p:nvPr/>
        </p:nvSpPr>
        <p:spPr bwMode="auto">
          <a:xfrm rot="5400000">
            <a:off x="4225548" y="5094455"/>
            <a:ext cx="504056" cy="278929"/>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13" name="AutoShape 4"/>
          <p:cNvSpPr>
            <a:spLocks noChangeArrowheads="1"/>
          </p:cNvSpPr>
          <p:nvPr/>
        </p:nvSpPr>
        <p:spPr bwMode="auto">
          <a:xfrm rot="5400000">
            <a:off x="4208910" y="5728652"/>
            <a:ext cx="504056" cy="278929"/>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14" name="AutoShape 4"/>
          <p:cNvSpPr>
            <a:spLocks noChangeArrowheads="1"/>
          </p:cNvSpPr>
          <p:nvPr/>
        </p:nvSpPr>
        <p:spPr bwMode="auto">
          <a:xfrm rot="5400000">
            <a:off x="4208129" y="6239632"/>
            <a:ext cx="504056" cy="278929"/>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15" name="Line 14"/>
          <p:cNvSpPr>
            <a:spLocks noChangeShapeType="1"/>
          </p:cNvSpPr>
          <p:nvPr/>
        </p:nvSpPr>
        <p:spPr bwMode="auto">
          <a:xfrm>
            <a:off x="5868144" y="2492896"/>
            <a:ext cx="0" cy="3959101"/>
          </a:xfrm>
          <a:prstGeom prst="line">
            <a:avLst/>
          </a:prstGeom>
          <a:noFill/>
          <a:ln w="508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Text Box 7"/>
          <p:cNvSpPr txBox="1">
            <a:spLocks noChangeArrowheads="1"/>
          </p:cNvSpPr>
          <p:nvPr/>
        </p:nvSpPr>
        <p:spPr bwMode="auto">
          <a:xfrm>
            <a:off x="5652120" y="2155299"/>
            <a:ext cx="58221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a-DK" sz="1400" dirty="0" smtClean="0"/>
              <a:t>2012</a:t>
            </a:r>
            <a:endParaRPr lang="en-US" sz="1400" dirty="0"/>
          </a:p>
        </p:txBody>
      </p:sp>
      <p:sp>
        <p:nvSpPr>
          <p:cNvPr id="9" name="Rectangle 8"/>
          <p:cNvSpPr/>
          <p:nvPr/>
        </p:nvSpPr>
        <p:spPr>
          <a:xfrm>
            <a:off x="5580112" y="6451997"/>
            <a:ext cx="939432" cy="307777"/>
          </a:xfrm>
          <a:prstGeom prst="rect">
            <a:avLst/>
          </a:prstGeom>
        </p:spPr>
        <p:txBody>
          <a:bodyPr wrap="square">
            <a:spAutoFit/>
          </a:bodyPr>
          <a:lstStyle/>
          <a:p>
            <a:r>
              <a:rPr lang="da-DK" sz="1400" dirty="0" smtClean="0"/>
              <a:t>2015</a:t>
            </a:r>
            <a:endParaRPr lang="en-GB" sz="1400" dirty="0"/>
          </a:p>
        </p:txBody>
      </p:sp>
      <p:pic>
        <p:nvPicPr>
          <p:cNvPr id="20" name="Picture 37" descr="ECC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80338" y="6084447"/>
            <a:ext cx="1363662"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8"/>
          <p:cNvSpPr txBox="1">
            <a:spLocks noChangeArrowheads="1"/>
          </p:cNvSpPr>
          <p:nvPr/>
        </p:nvSpPr>
        <p:spPr bwMode="auto">
          <a:xfrm>
            <a:off x="6406896" y="2492896"/>
            <a:ext cx="1981200" cy="523220"/>
          </a:xfrm>
          <a:prstGeom prst="rect">
            <a:avLst/>
          </a:prstGeom>
          <a:solidFill>
            <a:srgbClr val="C0C0C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398713" algn="l"/>
              </a:tabLst>
              <a:defRPr>
                <a:solidFill>
                  <a:schemeClr val="tx1"/>
                </a:solidFill>
                <a:latin typeface="Arial" charset="0"/>
              </a:defRPr>
            </a:lvl1pPr>
            <a:lvl2pPr marL="742950" indent="-285750" eaLnBrk="0" hangingPunct="0">
              <a:tabLst>
                <a:tab pos="2398713" algn="l"/>
              </a:tabLst>
              <a:defRPr>
                <a:solidFill>
                  <a:schemeClr val="tx1"/>
                </a:solidFill>
                <a:latin typeface="Arial" charset="0"/>
              </a:defRPr>
            </a:lvl2pPr>
            <a:lvl3pPr marL="1143000" indent="-228600" eaLnBrk="0" hangingPunct="0">
              <a:tabLst>
                <a:tab pos="2398713" algn="l"/>
              </a:tabLst>
              <a:defRPr>
                <a:solidFill>
                  <a:schemeClr val="tx1"/>
                </a:solidFill>
                <a:latin typeface="Arial" charset="0"/>
              </a:defRPr>
            </a:lvl3pPr>
            <a:lvl4pPr marL="1600200" indent="-228600" eaLnBrk="0" hangingPunct="0">
              <a:tabLst>
                <a:tab pos="2398713" algn="l"/>
              </a:tabLst>
              <a:defRPr>
                <a:solidFill>
                  <a:schemeClr val="tx1"/>
                </a:solidFill>
                <a:latin typeface="Arial" charset="0"/>
              </a:defRPr>
            </a:lvl4pPr>
            <a:lvl5pPr marL="2057400" indent="-228600" eaLnBrk="0" hangingPunct="0">
              <a:tabLst>
                <a:tab pos="2398713" algn="l"/>
              </a:tabLst>
              <a:defRPr>
                <a:solidFill>
                  <a:schemeClr val="tx1"/>
                </a:solidFill>
                <a:latin typeface="Arial" charset="0"/>
              </a:defRPr>
            </a:lvl5pPr>
            <a:lvl6pPr marL="2514600" indent="-228600" eaLnBrk="0" fontAlgn="base" hangingPunct="0">
              <a:spcBef>
                <a:spcPct val="0"/>
              </a:spcBef>
              <a:spcAft>
                <a:spcPct val="0"/>
              </a:spcAft>
              <a:tabLst>
                <a:tab pos="2398713" algn="l"/>
              </a:tabLst>
              <a:defRPr>
                <a:solidFill>
                  <a:schemeClr val="tx1"/>
                </a:solidFill>
                <a:latin typeface="Arial" charset="0"/>
              </a:defRPr>
            </a:lvl6pPr>
            <a:lvl7pPr marL="2971800" indent="-228600" eaLnBrk="0" fontAlgn="base" hangingPunct="0">
              <a:spcBef>
                <a:spcPct val="0"/>
              </a:spcBef>
              <a:spcAft>
                <a:spcPct val="0"/>
              </a:spcAft>
              <a:tabLst>
                <a:tab pos="2398713" algn="l"/>
              </a:tabLst>
              <a:defRPr>
                <a:solidFill>
                  <a:schemeClr val="tx1"/>
                </a:solidFill>
                <a:latin typeface="Arial" charset="0"/>
              </a:defRPr>
            </a:lvl7pPr>
            <a:lvl8pPr marL="3429000" indent="-228600" eaLnBrk="0" fontAlgn="base" hangingPunct="0">
              <a:spcBef>
                <a:spcPct val="0"/>
              </a:spcBef>
              <a:spcAft>
                <a:spcPct val="0"/>
              </a:spcAft>
              <a:tabLst>
                <a:tab pos="2398713" algn="l"/>
              </a:tabLst>
              <a:defRPr>
                <a:solidFill>
                  <a:schemeClr val="tx1"/>
                </a:solidFill>
                <a:latin typeface="Arial" charset="0"/>
              </a:defRPr>
            </a:lvl8pPr>
            <a:lvl9pPr marL="3886200" indent="-228600" eaLnBrk="0" fontAlgn="base" hangingPunct="0">
              <a:spcBef>
                <a:spcPct val="0"/>
              </a:spcBef>
              <a:spcAft>
                <a:spcPct val="0"/>
              </a:spcAft>
              <a:tabLst>
                <a:tab pos="2398713" algn="l"/>
              </a:tabLst>
              <a:defRPr>
                <a:solidFill>
                  <a:schemeClr val="tx1"/>
                </a:solidFill>
                <a:latin typeface="Arial" charset="0"/>
              </a:defRPr>
            </a:lvl9pPr>
          </a:lstStyle>
          <a:p>
            <a:pPr algn="ctr" eaLnBrk="1" hangingPunct="1">
              <a:spcBef>
                <a:spcPct val="100000"/>
              </a:spcBef>
            </a:pPr>
            <a:r>
              <a:rPr lang="en-GB" altLang="ko-KR" sz="1400" b="1" dirty="0">
                <a:solidFill>
                  <a:srgbClr val="000000"/>
                </a:solidFill>
                <a:latin typeface="Times New Roman" pitchFamily="18" charset="0"/>
                <a:ea typeface="굴림" pitchFamily="50" charset="-127"/>
                <a:cs typeface="Times New Roman" pitchFamily="18" charset="0"/>
              </a:rPr>
              <a:t>CEPT preparation for WRC - CPG</a:t>
            </a:r>
            <a:endParaRPr lang="en-US" altLang="ko-KR" sz="1400" dirty="0">
              <a:solidFill>
                <a:srgbClr val="000000"/>
              </a:solidFill>
              <a:ea typeface="굴림" pitchFamily="50" charset="-127"/>
              <a:cs typeface="Times New Roman" pitchFamily="18" charset="0"/>
            </a:endParaRPr>
          </a:p>
        </p:txBody>
      </p:sp>
      <p:sp>
        <p:nvSpPr>
          <p:cNvPr id="23" name="Text Box 8"/>
          <p:cNvSpPr txBox="1">
            <a:spLocks noChangeArrowheads="1"/>
          </p:cNvSpPr>
          <p:nvPr/>
        </p:nvSpPr>
        <p:spPr bwMode="auto">
          <a:xfrm>
            <a:off x="6234331" y="3284984"/>
            <a:ext cx="2227837" cy="523220"/>
          </a:xfrm>
          <a:prstGeom prst="rect">
            <a:avLst/>
          </a:prstGeom>
          <a:solidFill>
            <a:srgbClr val="C0C0C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2398713" algn="l"/>
              </a:tabLst>
              <a:defRPr>
                <a:solidFill>
                  <a:schemeClr val="tx1"/>
                </a:solidFill>
                <a:latin typeface="Arial" charset="0"/>
              </a:defRPr>
            </a:lvl1pPr>
            <a:lvl2pPr marL="742950" indent="-285750" eaLnBrk="0" hangingPunct="0">
              <a:tabLst>
                <a:tab pos="2398713" algn="l"/>
              </a:tabLst>
              <a:defRPr>
                <a:solidFill>
                  <a:schemeClr val="tx1"/>
                </a:solidFill>
                <a:latin typeface="Arial" charset="0"/>
              </a:defRPr>
            </a:lvl2pPr>
            <a:lvl3pPr marL="1143000" indent="-228600" eaLnBrk="0" hangingPunct="0">
              <a:tabLst>
                <a:tab pos="2398713" algn="l"/>
              </a:tabLst>
              <a:defRPr>
                <a:solidFill>
                  <a:schemeClr val="tx1"/>
                </a:solidFill>
                <a:latin typeface="Arial" charset="0"/>
              </a:defRPr>
            </a:lvl3pPr>
            <a:lvl4pPr marL="1600200" indent="-228600" eaLnBrk="0" hangingPunct="0">
              <a:tabLst>
                <a:tab pos="2398713" algn="l"/>
              </a:tabLst>
              <a:defRPr>
                <a:solidFill>
                  <a:schemeClr val="tx1"/>
                </a:solidFill>
                <a:latin typeface="Arial" charset="0"/>
              </a:defRPr>
            </a:lvl4pPr>
            <a:lvl5pPr marL="2057400" indent="-228600" eaLnBrk="0" hangingPunct="0">
              <a:tabLst>
                <a:tab pos="2398713" algn="l"/>
              </a:tabLst>
              <a:defRPr>
                <a:solidFill>
                  <a:schemeClr val="tx1"/>
                </a:solidFill>
                <a:latin typeface="Arial" charset="0"/>
              </a:defRPr>
            </a:lvl5pPr>
            <a:lvl6pPr marL="2514600" indent="-228600" eaLnBrk="0" fontAlgn="base" hangingPunct="0">
              <a:spcBef>
                <a:spcPct val="0"/>
              </a:spcBef>
              <a:spcAft>
                <a:spcPct val="0"/>
              </a:spcAft>
              <a:tabLst>
                <a:tab pos="2398713" algn="l"/>
              </a:tabLst>
              <a:defRPr>
                <a:solidFill>
                  <a:schemeClr val="tx1"/>
                </a:solidFill>
                <a:latin typeface="Arial" charset="0"/>
              </a:defRPr>
            </a:lvl6pPr>
            <a:lvl7pPr marL="2971800" indent="-228600" eaLnBrk="0" fontAlgn="base" hangingPunct="0">
              <a:spcBef>
                <a:spcPct val="0"/>
              </a:spcBef>
              <a:spcAft>
                <a:spcPct val="0"/>
              </a:spcAft>
              <a:tabLst>
                <a:tab pos="2398713" algn="l"/>
              </a:tabLst>
              <a:defRPr>
                <a:solidFill>
                  <a:schemeClr val="tx1"/>
                </a:solidFill>
                <a:latin typeface="Arial" charset="0"/>
              </a:defRPr>
            </a:lvl7pPr>
            <a:lvl8pPr marL="3429000" indent="-228600" eaLnBrk="0" fontAlgn="base" hangingPunct="0">
              <a:spcBef>
                <a:spcPct val="0"/>
              </a:spcBef>
              <a:spcAft>
                <a:spcPct val="0"/>
              </a:spcAft>
              <a:tabLst>
                <a:tab pos="2398713" algn="l"/>
              </a:tabLst>
              <a:defRPr>
                <a:solidFill>
                  <a:schemeClr val="tx1"/>
                </a:solidFill>
                <a:latin typeface="Arial" charset="0"/>
              </a:defRPr>
            </a:lvl8pPr>
            <a:lvl9pPr marL="3886200" indent="-228600" eaLnBrk="0" fontAlgn="base" hangingPunct="0">
              <a:spcBef>
                <a:spcPct val="0"/>
              </a:spcBef>
              <a:spcAft>
                <a:spcPct val="0"/>
              </a:spcAft>
              <a:tabLst>
                <a:tab pos="2398713" algn="l"/>
              </a:tabLst>
              <a:defRPr>
                <a:solidFill>
                  <a:schemeClr val="tx1"/>
                </a:solidFill>
                <a:latin typeface="Arial" charset="0"/>
              </a:defRPr>
            </a:lvl9pPr>
          </a:lstStyle>
          <a:p>
            <a:pPr algn="ctr" eaLnBrk="1" hangingPunct="1">
              <a:spcBef>
                <a:spcPct val="100000"/>
              </a:spcBef>
            </a:pPr>
            <a:r>
              <a:rPr lang="en-GB" altLang="ko-KR" sz="1400" b="1" dirty="0" smtClean="0">
                <a:solidFill>
                  <a:srgbClr val="000000"/>
                </a:solidFill>
                <a:latin typeface="Times New Roman" pitchFamily="18" charset="0"/>
                <a:ea typeface="굴림" pitchFamily="50" charset="-127"/>
                <a:cs typeface="Times New Roman" pitchFamily="18" charset="0"/>
              </a:rPr>
              <a:t>Establishment of CPG PTs - allocation of the work</a:t>
            </a:r>
            <a:endParaRPr lang="en-US" altLang="ko-KR" sz="1400" dirty="0">
              <a:solidFill>
                <a:srgbClr val="000000"/>
              </a:solidFill>
              <a:ea typeface="굴림" pitchFamily="50" charset="-127"/>
              <a:cs typeface="Times New Roman" pitchFamily="18" charset="0"/>
            </a:endParaRPr>
          </a:p>
        </p:txBody>
      </p:sp>
      <p:sp>
        <p:nvSpPr>
          <p:cNvPr id="24" name="AutoShape 4"/>
          <p:cNvSpPr>
            <a:spLocks noChangeArrowheads="1"/>
          </p:cNvSpPr>
          <p:nvPr/>
        </p:nvSpPr>
        <p:spPr bwMode="auto">
          <a:xfrm flipH="1">
            <a:off x="6876256" y="3016117"/>
            <a:ext cx="904082" cy="268868"/>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25" name="AutoShape 4"/>
          <p:cNvSpPr>
            <a:spLocks noChangeArrowheads="1"/>
          </p:cNvSpPr>
          <p:nvPr/>
        </p:nvSpPr>
        <p:spPr bwMode="auto">
          <a:xfrm flipH="1">
            <a:off x="6930624" y="3808204"/>
            <a:ext cx="835249" cy="298460"/>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26" name="AutoShape 4"/>
          <p:cNvSpPr>
            <a:spLocks noChangeArrowheads="1"/>
          </p:cNvSpPr>
          <p:nvPr/>
        </p:nvSpPr>
        <p:spPr bwMode="auto">
          <a:xfrm flipH="1">
            <a:off x="6876256" y="5060771"/>
            <a:ext cx="860826" cy="314163"/>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28" name="Text Box 8"/>
          <p:cNvSpPr txBox="1">
            <a:spLocks noChangeArrowheads="1"/>
          </p:cNvSpPr>
          <p:nvPr/>
        </p:nvSpPr>
        <p:spPr bwMode="auto">
          <a:xfrm>
            <a:off x="6179143" y="5388404"/>
            <a:ext cx="2363787" cy="738664"/>
          </a:xfrm>
          <a:prstGeom prst="rect">
            <a:avLst/>
          </a:prstGeom>
          <a:solidFill>
            <a:srgbClr val="C0C0C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398713" algn="l"/>
              </a:tabLst>
              <a:defRPr>
                <a:solidFill>
                  <a:schemeClr val="tx1"/>
                </a:solidFill>
                <a:latin typeface="Arial" charset="0"/>
              </a:defRPr>
            </a:lvl1pPr>
            <a:lvl2pPr marL="742950" indent="-285750" eaLnBrk="0" hangingPunct="0">
              <a:tabLst>
                <a:tab pos="2398713" algn="l"/>
              </a:tabLst>
              <a:defRPr>
                <a:solidFill>
                  <a:schemeClr val="tx1"/>
                </a:solidFill>
                <a:latin typeface="Arial" charset="0"/>
              </a:defRPr>
            </a:lvl2pPr>
            <a:lvl3pPr marL="1143000" indent="-228600" eaLnBrk="0" hangingPunct="0">
              <a:tabLst>
                <a:tab pos="2398713" algn="l"/>
              </a:tabLst>
              <a:defRPr>
                <a:solidFill>
                  <a:schemeClr val="tx1"/>
                </a:solidFill>
                <a:latin typeface="Arial" charset="0"/>
              </a:defRPr>
            </a:lvl3pPr>
            <a:lvl4pPr marL="1600200" indent="-228600" eaLnBrk="0" hangingPunct="0">
              <a:tabLst>
                <a:tab pos="2398713" algn="l"/>
              </a:tabLst>
              <a:defRPr>
                <a:solidFill>
                  <a:schemeClr val="tx1"/>
                </a:solidFill>
                <a:latin typeface="Arial" charset="0"/>
              </a:defRPr>
            </a:lvl4pPr>
            <a:lvl5pPr marL="2057400" indent="-228600" eaLnBrk="0" hangingPunct="0">
              <a:tabLst>
                <a:tab pos="2398713" algn="l"/>
              </a:tabLst>
              <a:defRPr>
                <a:solidFill>
                  <a:schemeClr val="tx1"/>
                </a:solidFill>
                <a:latin typeface="Arial" charset="0"/>
              </a:defRPr>
            </a:lvl5pPr>
            <a:lvl6pPr marL="2514600" indent="-228600" eaLnBrk="0" fontAlgn="base" hangingPunct="0">
              <a:spcBef>
                <a:spcPct val="0"/>
              </a:spcBef>
              <a:spcAft>
                <a:spcPct val="0"/>
              </a:spcAft>
              <a:tabLst>
                <a:tab pos="2398713" algn="l"/>
              </a:tabLst>
              <a:defRPr>
                <a:solidFill>
                  <a:schemeClr val="tx1"/>
                </a:solidFill>
                <a:latin typeface="Arial" charset="0"/>
              </a:defRPr>
            </a:lvl6pPr>
            <a:lvl7pPr marL="2971800" indent="-228600" eaLnBrk="0" fontAlgn="base" hangingPunct="0">
              <a:spcBef>
                <a:spcPct val="0"/>
              </a:spcBef>
              <a:spcAft>
                <a:spcPct val="0"/>
              </a:spcAft>
              <a:tabLst>
                <a:tab pos="2398713" algn="l"/>
              </a:tabLst>
              <a:defRPr>
                <a:solidFill>
                  <a:schemeClr val="tx1"/>
                </a:solidFill>
                <a:latin typeface="Arial" charset="0"/>
              </a:defRPr>
            </a:lvl7pPr>
            <a:lvl8pPr marL="3429000" indent="-228600" eaLnBrk="0" fontAlgn="base" hangingPunct="0">
              <a:spcBef>
                <a:spcPct val="0"/>
              </a:spcBef>
              <a:spcAft>
                <a:spcPct val="0"/>
              </a:spcAft>
              <a:tabLst>
                <a:tab pos="2398713" algn="l"/>
              </a:tabLst>
              <a:defRPr>
                <a:solidFill>
                  <a:schemeClr val="tx1"/>
                </a:solidFill>
                <a:latin typeface="Arial" charset="0"/>
              </a:defRPr>
            </a:lvl8pPr>
            <a:lvl9pPr marL="3886200" indent="-228600" eaLnBrk="0" fontAlgn="base" hangingPunct="0">
              <a:spcBef>
                <a:spcPct val="0"/>
              </a:spcBef>
              <a:spcAft>
                <a:spcPct val="0"/>
              </a:spcAft>
              <a:tabLst>
                <a:tab pos="2398713" algn="l"/>
              </a:tabLst>
              <a:defRPr>
                <a:solidFill>
                  <a:schemeClr val="tx1"/>
                </a:solidFill>
                <a:latin typeface="Arial" charset="0"/>
              </a:defRPr>
            </a:lvl9pPr>
          </a:lstStyle>
          <a:p>
            <a:pPr algn="ctr" eaLnBrk="1" hangingPunct="1">
              <a:spcBef>
                <a:spcPct val="100000"/>
              </a:spcBef>
            </a:pPr>
            <a:r>
              <a:rPr lang="en-GB" altLang="ko-KR" sz="1400" b="1" dirty="0">
                <a:solidFill>
                  <a:srgbClr val="000000"/>
                </a:solidFill>
                <a:latin typeface="Times New Roman" pitchFamily="18" charset="0"/>
                <a:ea typeface="굴림" pitchFamily="50" charset="-127"/>
              </a:rPr>
              <a:t>Final </a:t>
            </a:r>
            <a:r>
              <a:rPr lang="en-GB" altLang="ko-KR" sz="1400" b="1" dirty="0" smtClean="0">
                <a:solidFill>
                  <a:srgbClr val="000000"/>
                </a:solidFill>
                <a:latin typeface="Times New Roman" pitchFamily="18" charset="0"/>
                <a:ea typeface="굴림" pitchFamily="50" charset="-127"/>
              </a:rPr>
              <a:t>CEPT </a:t>
            </a:r>
            <a:r>
              <a:rPr lang="en-GB" altLang="ko-KR" sz="1400" b="1" dirty="0">
                <a:solidFill>
                  <a:srgbClr val="000000"/>
                </a:solidFill>
                <a:latin typeface="Times New Roman" pitchFamily="18" charset="0"/>
                <a:ea typeface="굴림" pitchFamily="50" charset="-127"/>
              </a:rPr>
              <a:t>Positions – </a:t>
            </a:r>
            <a:r>
              <a:rPr lang="en-GB" altLang="ko-KR" sz="1400" b="1" dirty="0" smtClean="0">
                <a:solidFill>
                  <a:srgbClr val="000000"/>
                </a:solidFill>
                <a:latin typeface="Times New Roman" pitchFamily="18" charset="0"/>
                <a:ea typeface="굴림" pitchFamily="50" charset="-127"/>
              </a:rPr>
              <a:t>CEPT </a:t>
            </a:r>
            <a:r>
              <a:rPr lang="en-GB" altLang="ko-KR" sz="1400" b="1" dirty="0">
                <a:solidFill>
                  <a:srgbClr val="000000"/>
                </a:solidFill>
                <a:latin typeface="Times New Roman" pitchFamily="18" charset="0"/>
                <a:ea typeface="굴림" pitchFamily="50" charset="-127"/>
              </a:rPr>
              <a:t>Briefs / European Common </a:t>
            </a:r>
            <a:r>
              <a:rPr lang="en-GB" altLang="ko-KR" sz="1400" b="1" dirty="0" smtClean="0">
                <a:solidFill>
                  <a:srgbClr val="000000"/>
                </a:solidFill>
                <a:latin typeface="Times New Roman" pitchFamily="18" charset="0"/>
                <a:ea typeface="굴림" pitchFamily="50" charset="-127"/>
              </a:rPr>
              <a:t>Proposals </a:t>
            </a:r>
            <a:r>
              <a:rPr lang="en-GB" altLang="ko-KR" sz="1400" b="1" dirty="0">
                <a:solidFill>
                  <a:srgbClr val="000000"/>
                </a:solidFill>
                <a:latin typeface="Times New Roman" pitchFamily="18" charset="0"/>
                <a:ea typeface="굴림" pitchFamily="50" charset="-127"/>
              </a:rPr>
              <a:t>(ECPs)</a:t>
            </a:r>
            <a:endParaRPr lang="en-US" altLang="ko-KR" sz="1400" b="1" dirty="0">
              <a:solidFill>
                <a:srgbClr val="000000"/>
              </a:solidFill>
              <a:latin typeface="Times New Roman" pitchFamily="18" charset="0"/>
              <a:ea typeface="굴림" pitchFamily="50" charset="-127"/>
              <a:cs typeface="Times New Roman" pitchFamily="18" charset="0"/>
            </a:endParaRPr>
          </a:p>
        </p:txBody>
      </p:sp>
      <p:sp>
        <p:nvSpPr>
          <p:cNvPr id="29" name="Text Box 8"/>
          <p:cNvSpPr txBox="1">
            <a:spLocks noChangeArrowheads="1"/>
          </p:cNvSpPr>
          <p:nvPr/>
        </p:nvSpPr>
        <p:spPr bwMode="auto">
          <a:xfrm>
            <a:off x="6146403" y="4106664"/>
            <a:ext cx="2363788" cy="954107"/>
          </a:xfrm>
          <a:prstGeom prst="rect">
            <a:avLst/>
          </a:prstGeom>
          <a:solidFill>
            <a:srgbClr val="C0C0C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398713" algn="l"/>
              </a:tabLst>
              <a:defRPr>
                <a:solidFill>
                  <a:schemeClr val="tx1"/>
                </a:solidFill>
                <a:latin typeface="Arial" charset="0"/>
              </a:defRPr>
            </a:lvl1pPr>
            <a:lvl2pPr marL="742950" indent="-285750" eaLnBrk="0" hangingPunct="0">
              <a:tabLst>
                <a:tab pos="2398713" algn="l"/>
              </a:tabLst>
              <a:defRPr>
                <a:solidFill>
                  <a:schemeClr val="tx1"/>
                </a:solidFill>
                <a:latin typeface="Arial" charset="0"/>
              </a:defRPr>
            </a:lvl2pPr>
            <a:lvl3pPr marL="1143000" indent="-228600" eaLnBrk="0" hangingPunct="0">
              <a:tabLst>
                <a:tab pos="2398713" algn="l"/>
              </a:tabLst>
              <a:defRPr>
                <a:solidFill>
                  <a:schemeClr val="tx1"/>
                </a:solidFill>
                <a:latin typeface="Arial" charset="0"/>
              </a:defRPr>
            </a:lvl3pPr>
            <a:lvl4pPr marL="1600200" indent="-228600" eaLnBrk="0" hangingPunct="0">
              <a:tabLst>
                <a:tab pos="2398713" algn="l"/>
              </a:tabLst>
              <a:defRPr>
                <a:solidFill>
                  <a:schemeClr val="tx1"/>
                </a:solidFill>
                <a:latin typeface="Arial" charset="0"/>
              </a:defRPr>
            </a:lvl4pPr>
            <a:lvl5pPr marL="2057400" indent="-228600" eaLnBrk="0" hangingPunct="0">
              <a:tabLst>
                <a:tab pos="2398713" algn="l"/>
              </a:tabLst>
              <a:defRPr>
                <a:solidFill>
                  <a:schemeClr val="tx1"/>
                </a:solidFill>
                <a:latin typeface="Arial" charset="0"/>
              </a:defRPr>
            </a:lvl5pPr>
            <a:lvl6pPr marL="2514600" indent="-228600" eaLnBrk="0" fontAlgn="base" hangingPunct="0">
              <a:spcBef>
                <a:spcPct val="0"/>
              </a:spcBef>
              <a:spcAft>
                <a:spcPct val="0"/>
              </a:spcAft>
              <a:tabLst>
                <a:tab pos="2398713" algn="l"/>
              </a:tabLst>
              <a:defRPr>
                <a:solidFill>
                  <a:schemeClr val="tx1"/>
                </a:solidFill>
                <a:latin typeface="Arial" charset="0"/>
              </a:defRPr>
            </a:lvl6pPr>
            <a:lvl7pPr marL="2971800" indent="-228600" eaLnBrk="0" fontAlgn="base" hangingPunct="0">
              <a:spcBef>
                <a:spcPct val="0"/>
              </a:spcBef>
              <a:spcAft>
                <a:spcPct val="0"/>
              </a:spcAft>
              <a:tabLst>
                <a:tab pos="2398713" algn="l"/>
              </a:tabLst>
              <a:defRPr>
                <a:solidFill>
                  <a:schemeClr val="tx1"/>
                </a:solidFill>
                <a:latin typeface="Arial" charset="0"/>
              </a:defRPr>
            </a:lvl7pPr>
            <a:lvl8pPr marL="3429000" indent="-228600" eaLnBrk="0" fontAlgn="base" hangingPunct="0">
              <a:spcBef>
                <a:spcPct val="0"/>
              </a:spcBef>
              <a:spcAft>
                <a:spcPct val="0"/>
              </a:spcAft>
              <a:tabLst>
                <a:tab pos="2398713" algn="l"/>
              </a:tabLst>
              <a:defRPr>
                <a:solidFill>
                  <a:schemeClr val="tx1"/>
                </a:solidFill>
                <a:latin typeface="Arial" charset="0"/>
              </a:defRPr>
            </a:lvl8pPr>
            <a:lvl9pPr marL="3886200" indent="-228600" eaLnBrk="0" fontAlgn="base" hangingPunct="0">
              <a:spcBef>
                <a:spcPct val="0"/>
              </a:spcBef>
              <a:spcAft>
                <a:spcPct val="0"/>
              </a:spcAft>
              <a:tabLst>
                <a:tab pos="2398713" algn="l"/>
              </a:tabLst>
              <a:defRPr>
                <a:solidFill>
                  <a:schemeClr val="tx1"/>
                </a:solidFill>
                <a:latin typeface="Arial" charset="0"/>
              </a:defRPr>
            </a:lvl9pPr>
          </a:lstStyle>
          <a:p>
            <a:pPr algn="ctr" eaLnBrk="1" hangingPunct="1">
              <a:spcBef>
                <a:spcPct val="100000"/>
              </a:spcBef>
            </a:pPr>
            <a:r>
              <a:rPr lang="en-GB" altLang="ko-KR" sz="1400" b="1" dirty="0">
                <a:solidFill>
                  <a:srgbClr val="000000"/>
                </a:solidFill>
                <a:latin typeface="Times New Roman" pitchFamily="18" charset="0"/>
                <a:ea typeface="굴림" pitchFamily="50" charset="-127"/>
              </a:rPr>
              <a:t>CPG/CPG PTs</a:t>
            </a:r>
            <a:r>
              <a:rPr lang="en-GB" altLang="ko-KR" sz="1400" dirty="0">
                <a:latin typeface="Times New Roman" pitchFamily="18" charset="0"/>
                <a:ea typeface="굴림" pitchFamily="50" charset="-127"/>
              </a:rPr>
              <a:t> </a:t>
            </a:r>
            <a:r>
              <a:rPr lang="en-GB" altLang="ko-KR" sz="1400" b="1" dirty="0">
                <a:solidFill>
                  <a:srgbClr val="000000"/>
                </a:solidFill>
                <a:latin typeface="Times New Roman" pitchFamily="18" charset="0"/>
                <a:ea typeface="굴림" pitchFamily="50" charset="-127"/>
                <a:cs typeface="Times New Roman" pitchFamily="18" charset="0"/>
              </a:rPr>
              <a:t>contributions to ITU-R work / development of ECC views</a:t>
            </a:r>
            <a:endParaRPr lang="en-US" altLang="ko-KR" sz="1400" b="1" dirty="0">
              <a:solidFill>
                <a:srgbClr val="000000"/>
              </a:solidFill>
              <a:latin typeface="Times New Roman" pitchFamily="18" charset="0"/>
              <a:ea typeface="굴림" pitchFamily="50" charset="-127"/>
              <a:cs typeface="Times New Roman" pitchFamily="18" charset="0"/>
            </a:endParaRPr>
          </a:p>
        </p:txBody>
      </p:sp>
      <p:sp>
        <p:nvSpPr>
          <p:cNvPr id="21" name="Text Box 34"/>
          <p:cNvSpPr txBox="1">
            <a:spLocks noChangeArrowheads="1"/>
          </p:cNvSpPr>
          <p:nvPr/>
        </p:nvSpPr>
        <p:spPr bwMode="auto">
          <a:xfrm>
            <a:off x="4710743" y="6315769"/>
            <a:ext cx="55976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a-DK" sz="1600" dirty="0">
                <a:latin typeface="Times New Roman" pitchFamily="18" charset="0"/>
              </a:rPr>
              <a:t>ECP</a:t>
            </a:r>
            <a:endParaRPr lang="en-US" sz="1600" dirty="0">
              <a:latin typeface="Times New Roman" pitchFamily="18" charset="0"/>
            </a:endParaRPr>
          </a:p>
        </p:txBody>
      </p:sp>
      <p:sp>
        <p:nvSpPr>
          <p:cNvPr id="27" name="AutoShape 4"/>
          <p:cNvSpPr>
            <a:spLocks noChangeArrowheads="1"/>
          </p:cNvSpPr>
          <p:nvPr/>
        </p:nvSpPr>
        <p:spPr bwMode="auto">
          <a:xfrm rot="5400000">
            <a:off x="2646792" y="3731055"/>
            <a:ext cx="500617" cy="250601"/>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
        <p:nvSpPr>
          <p:cNvPr id="30" name="AutoShape 4"/>
          <p:cNvSpPr>
            <a:spLocks noChangeArrowheads="1"/>
          </p:cNvSpPr>
          <p:nvPr/>
        </p:nvSpPr>
        <p:spPr bwMode="auto">
          <a:xfrm rot="5400000">
            <a:off x="2674973" y="4505040"/>
            <a:ext cx="452125" cy="258472"/>
          </a:xfrm>
          <a:prstGeom prst="downArrow">
            <a:avLst>
              <a:gd name="adj1" fmla="val 50000"/>
              <a:gd name="adj2" fmla="val 58333"/>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pPr>
              <a:spcBef>
                <a:spcPct val="50000"/>
              </a:spcBef>
            </a:pPr>
            <a:endParaRPr lang="ko-KR" altLang="en-US">
              <a:solidFill>
                <a:srgbClr val="000000"/>
              </a:solidFill>
              <a:latin typeface="Times New Roman" pitchFamily="18" charset="0"/>
              <a:ea typeface="굴림" pitchFamily="50" charset="-127"/>
              <a:cs typeface="Times New Roman" pitchFamily="18" charset="0"/>
            </a:endParaRPr>
          </a:p>
        </p:txBody>
      </p:sp>
    </p:spTree>
    <p:extLst>
      <p:ext uri="{BB962C8B-B14F-4D97-AF65-F5344CB8AC3E}">
        <p14:creationId xmlns:p14="http://schemas.microsoft.com/office/powerpoint/2010/main" val="2948374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9170" name="Rectangle 2"/>
          <p:cNvSpPr>
            <a:spLocks noChangeArrowheads="1"/>
          </p:cNvSpPr>
          <p:nvPr/>
        </p:nvSpPr>
        <p:spPr bwMode="auto">
          <a:xfrm>
            <a:off x="76994" y="404664"/>
            <a:ext cx="6732588" cy="641350"/>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ClrTx/>
              <a:buFontTx/>
              <a:buNone/>
            </a:pPr>
            <a:r>
              <a:rPr lang="en-GB" sz="3600" dirty="0">
                <a:solidFill>
                  <a:schemeClr val="bg1"/>
                </a:solidFill>
                <a:latin typeface="Arial" pitchFamily="34" charset="0"/>
              </a:rPr>
              <a:t>Main Steps towards WRC-15</a:t>
            </a:r>
            <a:endParaRPr lang="en-US" sz="3600" dirty="0">
              <a:solidFill>
                <a:schemeClr val="bg1"/>
              </a:solidFill>
              <a:latin typeface="Arial" pitchFamily="34" charset="0"/>
            </a:endParaRPr>
          </a:p>
        </p:txBody>
      </p:sp>
      <p:sp>
        <p:nvSpPr>
          <p:cNvPr id="1799171" name="Text Box 3"/>
          <p:cNvSpPr txBox="1">
            <a:spLocks noChangeArrowheads="1"/>
          </p:cNvSpPr>
          <p:nvPr/>
        </p:nvSpPr>
        <p:spPr bwMode="auto">
          <a:xfrm>
            <a:off x="416305" y="1314821"/>
            <a:ext cx="8305800" cy="641350"/>
          </a:xfrm>
          <a:prstGeom prst="rect">
            <a:avLst/>
          </a:prstGeom>
          <a:solidFill>
            <a:srgbClr val="6699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032250" algn="ctr"/>
                <a:tab pos="8080375" algn="r"/>
              </a:tabLst>
              <a:defRPr sz="2400">
                <a:solidFill>
                  <a:schemeClr val="tx1"/>
                </a:solidFill>
                <a:latin typeface="Verdana" pitchFamily="34" charset="0"/>
              </a:defRPr>
            </a:lvl1pPr>
            <a:lvl2pPr>
              <a:tabLst>
                <a:tab pos="4032250" algn="ctr"/>
                <a:tab pos="8080375" algn="r"/>
              </a:tabLst>
              <a:defRPr sz="2400">
                <a:solidFill>
                  <a:schemeClr val="tx1"/>
                </a:solidFill>
                <a:latin typeface="Verdana" pitchFamily="34" charset="0"/>
              </a:defRPr>
            </a:lvl2pPr>
            <a:lvl3pPr>
              <a:tabLst>
                <a:tab pos="4032250" algn="ctr"/>
                <a:tab pos="8080375" algn="r"/>
              </a:tabLst>
              <a:defRPr sz="2400">
                <a:solidFill>
                  <a:schemeClr val="tx1"/>
                </a:solidFill>
                <a:latin typeface="Verdana" pitchFamily="34" charset="0"/>
              </a:defRPr>
            </a:lvl3pPr>
            <a:lvl4pPr>
              <a:tabLst>
                <a:tab pos="4032250" algn="ctr"/>
                <a:tab pos="8080375" algn="r"/>
              </a:tabLst>
              <a:defRPr sz="2400">
                <a:solidFill>
                  <a:schemeClr val="tx1"/>
                </a:solidFill>
                <a:latin typeface="Verdana" pitchFamily="34" charset="0"/>
              </a:defRPr>
            </a:lvl4pPr>
            <a:lvl5pPr>
              <a:tabLst>
                <a:tab pos="4032250" algn="ctr"/>
                <a:tab pos="8080375" algn="r"/>
              </a:tabLst>
              <a:defRPr sz="2400">
                <a:solidFill>
                  <a:schemeClr val="tx1"/>
                </a:solidFill>
                <a:latin typeface="Verdana" pitchFamily="34" charset="0"/>
              </a:defRPr>
            </a:lvl5pPr>
            <a:lvl6pPr eaLnBrk="0" fontAlgn="base" hangingPunct="0">
              <a:spcBef>
                <a:spcPct val="0"/>
              </a:spcBef>
              <a:spcAft>
                <a:spcPct val="0"/>
              </a:spcAft>
              <a:tabLst>
                <a:tab pos="4032250" algn="ctr"/>
                <a:tab pos="8080375" algn="r"/>
              </a:tabLst>
              <a:defRPr sz="2400">
                <a:solidFill>
                  <a:schemeClr val="tx1"/>
                </a:solidFill>
                <a:latin typeface="Verdana" pitchFamily="34" charset="0"/>
              </a:defRPr>
            </a:lvl6pPr>
            <a:lvl7pPr eaLnBrk="0" fontAlgn="base" hangingPunct="0">
              <a:spcBef>
                <a:spcPct val="0"/>
              </a:spcBef>
              <a:spcAft>
                <a:spcPct val="0"/>
              </a:spcAft>
              <a:tabLst>
                <a:tab pos="4032250" algn="ctr"/>
                <a:tab pos="8080375" algn="r"/>
              </a:tabLst>
              <a:defRPr sz="2400">
                <a:solidFill>
                  <a:schemeClr val="tx1"/>
                </a:solidFill>
                <a:latin typeface="Verdana" pitchFamily="34" charset="0"/>
              </a:defRPr>
            </a:lvl7pPr>
            <a:lvl8pPr eaLnBrk="0" fontAlgn="base" hangingPunct="0">
              <a:spcBef>
                <a:spcPct val="0"/>
              </a:spcBef>
              <a:spcAft>
                <a:spcPct val="0"/>
              </a:spcAft>
              <a:tabLst>
                <a:tab pos="4032250" algn="ctr"/>
                <a:tab pos="8080375" algn="r"/>
              </a:tabLst>
              <a:defRPr sz="2400">
                <a:solidFill>
                  <a:schemeClr val="tx1"/>
                </a:solidFill>
                <a:latin typeface="Verdana" pitchFamily="34" charset="0"/>
              </a:defRPr>
            </a:lvl8pPr>
            <a:lvl9pPr eaLnBrk="0" fontAlgn="base" hangingPunct="0">
              <a:spcBef>
                <a:spcPct val="0"/>
              </a:spcBef>
              <a:spcAft>
                <a:spcPct val="0"/>
              </a:spcAft>
              <a:tabLst>
                <a:tab pos="4032250" algn="ctr"/>
                <a:tab pos="8080375" algn="r"/>
              </a:tabLst>
              <a:defRPr sz="2400">
                <a:solidFill>
                  <a:schemeClr val="tx1"/>
                </a:solidFill>
                <a:latin typeface="Verdana" pitchFamily="34" charset="0"/>
              </a:defRPr>
            </a:lvl9pPr>
          </a:lstStyle>
          <a:p>
            <a:pPr eaLnBrk="1" hangingPunct="1">
              <a:spcBef>
                <a:spcPct val="20000"/>
              </a:spcBef>
              <a:buClrTx/>
              <a:buFontTx/>
              <a:buNone/>
            </a:pPr>
            <a:r>
              <a:rPr lang="en-US" u="sng">
                <a:solidFill>
                  <a:srgbClr val="0033CC"/>
                </a:solidFill>
                <a:latin typeface="Arial" pitchFamily="34" charset="0"/>
                <a:cs typeface="Times New Roman" pitchFamily="18" charset="0"/>
              </a:rPr>
              <a:t>WRC-12</a:t>
            </a:r>
            <a:r>
              <a:rPr lang="en-GB" sz="3600" b="0">
                <a:solidFill>
                  <a:srgbClr val="0033CC"/>
                </a:solidFill>
                <a:latin typeface="Arial" pitchFamily="34" charset="0"/>
                <a:cs typeface="Times New Roman" pitchFamily="18" charset="0"/>
              </a:rPr>
              <a:t>:	   </a:t>
            </a:r>
            <a:r>
              <a:rPr lang="en-US" sz="3200" b="0">
                <a:solidFill>
                  <a:srgbClr val="0033CC"/>
                </a:solidFill>
                <a:latin typeface="Arial" pitchFamily="34" charset="0"/>
                <a:cs typeface="Times New Roman" pitchFamily="18" charset="0"/>
              </a:rPr>
              <a:t>WRC-15 Agenda - </a:t>
            </a:r>
            <a:r>
              <a:rPr lang="en-US" sz="2000">
                <a:solidFill>
                  <a:srgbClr val="0033CC"/>
                </a:solidFill>
                <a:latin typeface="Arial" pitchFamily="34" charset="0"/>
                <a:cs typeface="Times New Roman" pitchFamily="18" charset="0"/>
              </a:rPr>
              <a:t>Resolution</a:t>
            </a:r>
            <a:r>
              <a:rPr lang="en-GB" sz="2000">
                <a:solidFill>
                  <a:srgbClr val="0033CC"/>
                </a:solidFill>
                <a:latin typeface="Arial" pitchFamily="34" charset="0"/>
                <a:cs typeface="Times New Roman" pitchFamily="18" charset="0"/>
              </a:rPr>
              <a:t> </a:t>
            </a:r>
            <a:r>
              <a:rPr lang="en-US" sz="2000">
                <a:solidFill>
                  <a:srgbClr val="0033CC"/>
                </a:solidFill>
                <a:latin typeface="Arial" pitchFamily="34" charset="0"/>
                <a:cs typeface="Times New Roman" pitchFamily="18" charset="0"/>
              </a:rPr>
              <a:t>807</a:t>
            </a:r>
            <a:r>
              <a:rPr lang="en-US" sz="1200">
                <a:solidFill>
                  <a:srgbClr val="0033CC"/>
                </a:solidFill>
                <a:latin typeface="Arial" pitchFamily="34" charset="0"/>
                <a:cs typeface="Times New Roman" pitchFamily="18" charset="0"/>
              </a:rPr>
              <a:t> (WRC-12)</a:t>
            </a:r>
            <a:endParaRPr lang="en-GB" sz="2000">
              <a:solidFill>
                <a:srgbClr val="0033CC"/>
              </a:solidFill>
              <a:latin typeface="Arial" pitchFamily="34" charset="0"/>
              <a:cs typeface="Times New Roman" pitchFamily="18" charset="0"/>
            </a:endParaRPr>
          </a:p>
        </p:txBody>
      </p:sp>
      <p:sp>
        <p:nvSpPr>
          <p:cNvPr id="1799172" name="Text Box 4"/>
          <p:cNvSpPr txBox="1">
            <a:spLocks noChangeArrowheads="1"/>
          </p:cNvSpPr>
          <p:nvPr/>
        </p:nvSpPr>
        <p:spPr bwMode="auto">
          <a:xfrm>
            <a:off x="209930" y="5589240"/>
            <a:ext cx="8718550" cy="954107"/>
          </a:xfrm>
          <a:prstGeom prst="rect">
            <a:avLst/>
          </a:prstGeom>
          <a:solidFill>
            <a:srgbClr val="0000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buClrTx/>
              <a:buFontTx/>
              <a:buNone/>
            </a:pPr>
            <a:r>
              <a:rPr lang="en-GB" sz="2800" b="0" dirty="0">
                <a:solidFill>
                  <a:schemeClr val="bg1"/>
                </a:solidFill>
                <a:latin typeface="Times New Roman" pitchFamily="18" charset="0"/>
                <a:cs typeface="Times New Roman" pitchFamily="18" charset="0"/>
              </a:rPr>
              <a:t>Final meetings of regional groups</a:t>
            </a:r>
          </a:p>
          <a:p>
            <a:pPr algn="ctr" eaLnBrk="1" hangingPunct="1">
              <a:buClrTx/>
              <a:buFontTx/>
              <a:buNone/>
            </a:pPr>
            <a:r>
              <a:rPr lang="en-GB" sz="2800" b="0" dirty="0">
                <a:solidFill>
                  <a:schemeClr val="bg1"/>
                </a:solidFill>
                <a:latin typeface="Times New Roman" pitchFamily="18" charset="0"/>
                <a:cs typeface="Times New Roman" pitchFamily="18" charset="0"/>
                <a:sym typeface="Symbol" pitchFamily="18" charset="2"/>
              </a:rPr>
              <a:t></a:t>
            </a:r>
            <a:r>
              <a:rPr lang="en-GB" sz="2800" b="0" dirty="0">
                <a:solidFill>
                  <a:schemeClr val="bg1"/>
                </a:solidFill>
                <a:latin typeface="Times New Roman" pitchFamily="18" charset="0"/>
                <a:cs typeface="Times New Roman" pitchFamily="18" charset="0"/>
              </a:rPr>
              <a:t> Member States’ proposals to WRC-15</a:t>
            </a:r>
            <a:endParaRPr lang="en-US" sz="2800" b="0" dirty="0">
              <a:solidFill>
                <a:schemeClr val="bg1"/>
              </a:solidFill>
              <a:latin typeface="Times New Roman" pitchFamily="18" charset="0"/>
              <a:cs typeface="Times New Roman" pitchFamily="18" charset="0"/>
            </a:endParaRPr>
          </a:p>
        </p:txBody>
      </p:sp>
      <p:sp>
        <p:nvSpPr>
          <p:cNvPr id="1799173" name="Text Box 5"/>
          <p:cNvSpPr txBox="1">
            <a:spLocks noChangeArrowheads="1"/>
          </p:cNvSpPr>
          <p:nvPr/>
        </p:nvSpPr>
        <p:spPr bwMode="auto">
          <a:xfrm>
            <a:off x="263384" y="4375208"/>
            <a:ext cx="8686800" cy="793750"/>
          </a:xfrm>
          <a:prstGeom prst="rect">
            <a:avLst/>
          </a:prstGeom>
          <a:solidFill>
            <a:srgbClr val="3366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398713" algn="l"/>
              </a:tabLst>
              <a:defRPr sz="2400">
                <a:solidFill>
                  <a:schemeClr val="tx1"/>
                </a:solidFill>
                <a:latin typeface="Verdana" pitchFamily="34" charset="0"/>
              </a:defRPr>
            </a:lvl1pPr>
            <a:lvl2pPr marL="530225">
              <a:tabLst>
                <a:tab pos="2398713" algn="l"/>
              </a:tabLst>
              <a:defRPr sz="2400">
                <a:solidFill>
                  <a:schemeClr val="tx1"/>
                </a:solidFill>
                <a:latin typeface="Verdana" pitchFamily="34" charset="0"/>
              </a:defRPr>
            </a:lvl2pPr>
            <a:lvl3pPr>
              <a:tabLst>
                <a:tab pos="2398713" algn="l"/>
              </a:tabLst>
              <a:defRPr sz="2400">
                <a:solidFill>
                  <a:schemeClr val="tx1"/>
                </a:solidFill>
                <a:latin typeface="Verdana" pitchFamily="34" charset="0"/>
              </a:defRPr>
            </a:lvl3pPr>
            <a:lvl4pPr>
              <a:tabLst>
                <a:tab pos="2398713" algn="l"/>
              </a:tabLst>
              <a:defRPr sz="2400">
                <a:solidFill>
                  <a:schemeClr val="tx1"/>
                </a:solidFill>
                <a:latin typeface="Verdana" pitchFamily="34" charset="0"/>
              </a:defRPr>
            </a:lvl4pPr>
            <a:lvl5pPr>
              <a:tabLst>
                <a:tab pos="2398713" algn="l"/>
              </a:tabLst>
              <a:defRPr sz="2400">
                <a:solidFill>
                  <a:schemeClr val="tx1"/>
                </a:solidFill>
                <a:latin typeface="Verdana" pitchFamily="34" charset="0"/>
              </a:defRPr>
            </a:lvl5pPr>
            <a:lvl6pPr eaLnBrk="0" fontAlgn="base" hangingPunct="0">
              <a:spcBef>
                <a:spcPct val="0"/>
              </a:spcBef>
              <a:spcAft>
                <a:spcPct val="0"/>
              </a:spcAft>
              <a:tabLst>
                <a:tab pos="2398713" algn="l"/>
              </a:tabLst>
              <a:defRPr sz="2400">
                <a:solidFill>
                  <a:schemeClr val="tx1"/>
                </a:solidFill>
                <a:latin typeface="Verdana" pitchFamily="34" charset="0"/>
              </a:defRPr>
            </a:lvl6pPr>
            <a:lvl7pPr eaLnBrk="0" fontAlgn="base" hangingPunct="0">
              <a:spcBef>
                <a:spcPct val="0"/>
              </a:spcBef>
              <a:spcAft>
                <a:spcPct val="0"/>
              </a:spcAft>
              <a:tabLst>
                <a:tab pos="2398713" algn="l"/>
              </a:tabLst>
              <a:defRPr sz="2400">
                <a:solidFill>
                  <a:schemeClr val="tx1"/>
                </a:solidFill>
                <a:latin typeface="Verdana" pitchFamily="34" charset="0"/>
              </a:defRPr>
            </a:lvl7pPr>
            <a:lvl8pPr eaLnBrk="0" fontAlgn="base" hangingPunct="0">
              <a:spcBef>
                <a:spcPct val="0"/>
              </a:spcBef>
              <a:spcAft>
                <a:spcPct val="0"/>
              </a:spcAft>
              <a:tabLst>
                <a:tab pos="2398713" algn="l"/>
              </a:tabLst>
              <a:defRPr sz="2400">
                <a:solidFill>
                  <a:schemeClr val="tx1"/>
                </a:solidFill>
                <a:latin typeface="Verdana" pitchFamily="34" charset="0"/>
              </a:defRPr>
            </a:lvl8pPr>
            <a:lvl9pPr eaLnBrk="0" fontAlgn="base" hangingPunct="0">
              <a:spcBef>
                <a:spcPct val="0"/>
              </a:spcBef>
              <a:spcAft>
                <a:spcPct val="0"/>
              </a:spcAft>
              <a:tabLst>
                <a:tab pos="2398713" algn="l"/>
              </a:tabLst>
              <a:defRPr sz="2400">
                <a:solidFill>
                  <a:schemeClr val="tx1"/>
                </a:solidFill>
                <a:latin typeface="Verdana" pitchFamily="34" charset="0"/>
              </a:defRPr>
            </a:lvl9pPr>
          </a:lstStyle>
          <a:p>
            <a:pPr algn="ctr" eaLnBrk="1" hangingPunct="1">
              <a:spcBef>
                <a:spcPct val="100000"/>
              </a:spcBef>
              <a:buClrTx/>
              <a:buFontTx/>
              <a:buNone/>
            </a:pPr>
            <a:r>
              <a:rPr lang="en-US" sz="2800" b="0" dirty="0">
                <a:solidFill>
                  <a:srgbClr val="0000FF"/>
                </a:solidFill>
                <a:latin typeface="Arial" pitchFamily="34" charset="0"/>
                <a:cs typeface="Times New Roman" pitchFamily="18" charset="0"/>
              </a:rPr>
              <a:t>2</a:t>
            </a:r>
            <a:r>
              <a:rPr lang="en-US" sz="2800" b="0" baseline="30000" dirty="0">
                <a:solidFill>
                  <a:srgbClr val="0000FF"/>
                </a:solidFill>
                <a:latin typeface="Arial" pitchFamily="34" charset="0"/>
                <a:cs typeface="Times New Roman" pitchFamily="18" charset="0"/>
              </a:rPr>
              <a:t>nd</a:t>
            </a:r>
            <a:r>
              <a:rPr lang="en-US" sz="2800" b="0" dirty="0">
                <a:solidFill>
                  <a:srgbClr val="0000FF"/>
                </a:solidFill>
                <a:latin typeface="Arial" pitchFamily="34" charset="0"/>
                <a:cs typeface="Times New Roman" pitchFamily="18" charset="0"/>
              </a:rPr>
              <a:t> Session</a:t>
            </a:r>
            <a:r>
              <a:rPr lang="en-US" b="0" dirty="0">
                <a:solidFill>
                  <a:srgbClr val="0000FF"/>
                </a:solidFill>
                <a:latin typeface="Arial" pitchFamily="34" charset="0"/>
                <a:cs typeface="Times New Roman" pitchFamily="18" charset="0"/>
              </a:rPr>
              <a:t> Conference Preparatory Meeting </a:t>
            </a:r>
            <a:r>
              <a:rPr lang="en-US" sz="2800" b="0" dirty="0">
                <a:solidFill>
                  <a:srgbClr val="0000FF"/>
                </a:solidFill>
                <a:latin typeface="Arial" pitchFamily="34" charset="0"/>
                <a:cs typeface="Times New Roman" pitchFamily="18" charset="0"/>
              </a:rPr>
              <a:t>CPM15-2</a:t>
            </a:r>
            <a:br>
              <a:rPr lang="en-US" sz="2800" b="0" dirty="0">
                <a:solidFill>
                  <a:srgbClr val="0000FF"/>
                </a:solidFill>
                <a:latin typeface="Arial" pitchFamily="34" charset="0"/>
                <a:cs typeface="Times New Roman" pitchFamily="18" charset="0"/>
              </a:rPr>
            </a:br>
            <a:r>
              <a:rPr lang="en-US" sz="1800" b="0" dirty="0">
                <a:solidFill>
                  <a:srgbClr val="0000FF"/>
                </a:solidFill>
                <a:latin typeface="Arial" pitchFamily="34" charset="0"/>
                <a:cs typeface="Times New Roman" pitchFamily="18" charset="0"/>
              </a:rPr>
              <a:t>[1</a:t>
            </a:r>
            <a:r>
              <a:rPr lang="en-US" sz="1800" b="0" baseline="30000" dirty="0">
                <a:solidFill>
                  <a:srgbClr val="0000FF"/>
                </a:solidFill>
                <a:latin typeface="Arial" pitchFamily="34" charset="0"/>
                <a:cs typeface="Times New Roman" pitchFamily="18" charset="0"/>
              </a:rPr>
              <a:t>st</a:t>
            </a:r>
            <a:r>
              <a:rPr lang="en-US" sz="1800" b="0" dirty="0">
                <a:solidFill>
                  <a:srgbClr val="0000FF"/>
                </a:solidFill>
                <a:latin typeface="Arial" pitchFamily="34" charset="0"/>
                <a:cs typeface="Times New Roman" pitchFamily="18" charset="0"/>
              </a:rPr>
              <a:t> Quarter </a:t>
            </a:r>
            <a:r>
              <a:rPr lang="en-GB" sz="1800" b="0" dirty="0">
                <a:solidFill>
                  <a:srgbClr val="0000FF"/>
                </a:solidFill>
                <a:latin typeface="Arial" pitchFamily="34" charset="0"/>
                <a:cs typeface="Times New Roman" pitchFamily="18" charset="0"/>
              </a:rPr>
              <a:t>of 2015]</a:t>
            </a:r>
            <a:endParaRPr lang="en-US" sz="1800" b="0" dirty="0">
              <a:solidFill>
                <a:srgbClr val="0000FF"/>
              </a:solidFill>
              <a:latin typeface="Arial" pitchFamily="34" charset="0"/>
              <a:cs typeface="Times New Roman" pitchFamily="18" charset="0"/>
            </a:endParaRPr>
          </a:p>
        </p:txBody>
      </p:sp>
      <p:sp>
        <p:nvSpPr>
          <p:cNvPr id="1799175" name="AutoShape 7"/>
          <p:cNvSpPr>
            <a:spLocks noChangeArrowheads="1"/>
          </p:cNvSpPr>
          <p:nvPr/>
        </p:nvSpPr>
        <p:spPr bwMode="auto">
          <a:xfrm>
            <a:off x="3443288" y="1946409"/>
            <a:ext cx="2209800" cy="387350"/>
          </a:xfrm>
          <a:prstGeom prst="downArrow">
            <a:avLst>
              <a:gd name="adj1" fmla="val 50000"/>
              <a:gd name="adj2" fmla="val 58333"/>
            </a:avLst>
          </a:prstGeom>
          <a:solidFill>
            <a:srgbClr val="FF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99176" name="Text Box 8"/>
          <p:cNvSpPr txBox="1">
            <a:spLocks noChangeArrowheads="1"/>
          </p:cNvSpPr>
          <p:nvPr/>
        </p:nvSpPr>
        <p:spPr bwMode="auto">
          <a:xfrm>
            <a:off x="196850" y="3443282"/>
            <a:ext cx="8947150" cy="523220"/>
          </a:xfrm>
          <a:prstGeom prst="rect">
            <a:avLst/>
          </a:prstGeom>
          <a:solidFill>
            <a:srgbClr val="6699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198563">
              <a:tabLst>
                <a:tab pos="3941763" algn="dec"/>
              </a:tabLst>
              <a:defRPr sz="2400">
                <a:solidFill>
                  <a:schemeClr val="tx1"/>
                </a:solidFill>
                <a:latin typeface="Verdana" pitchFamily="34" charset="0"/>
              </a:defRPr>
            </a:lvl1pPr>
            <a:lvl2pPr defTabSz="1198563">
              <a:tabLst>
                <a:tab pos="3941763" algn="dec"/>
              </a:tabLst>
              <a:defRPr sz="2400">
                <a:solidFill>
                  <a:schemeClr val="tx1"/>
                </a:solidFill>
                <a:latin typeface="Verdana" pitchFamily="34" charset="0"/>
              </a:defRPr>
            </a:lvl2pPr>
            <a:lvl3pPr defTabSz="1198563">
              <a:tabLst>
                <a:tab pos="3941763" algn="dec"/>
              </a:tabLst>
              <a:defRPr sz="2400">
                <a:solidFill>
                  <a:schemeClr val="tx1"/>
                </a:solidFill>
                <a:latin typeface="Verdana" pitchFamily="34" charset="0"/>
              </a:defRPr>
            </a:lvl3pPr>
            <a:lvl4pPr defTabSz="1198563">
              <a:tabLst>
                <a:tab pos="3941763" algn="dec"/>
              </a:tabLst>
              <a:defRPr sz="2400">
                <a:solidFill>
                  <a:schemeClr val="tx1"/>
                </a:solidFill>
                <a:latin typeface="Verdana" pitchFamily="34" charset="0"/>
              </a:defRPr>
            </a:lvl4pPr>
            <a:lvl5pPr defTabSz="1198563">
              <a:tabLst>
                <a:tab pos="3941763" algn="dec"/>
              </a:tabLst>
              <a:defRPr sz="2400">
                <a:solidFill>
                  <a:schemeClr val="tx1"/>
                </a:solidFill>
                <a:latin typeface="Verdana" pitchFamily="34" charset="0"/>
              </a:defRPr>
            </a:lvl5pPr>
            <a:lvl6pPr defTabSz="1198563" eaLnBrk="0" fontAlgn="base" hangingPunct="0">
              <a:spcBef>
                <a:spcPct val="0"/>
              </a:spcBef>
              <a:spcAft>
                <a:spcPct val="0"/>
              </a:spcAft>
              <a:tabLst>
                <a:tab pos="3941763" algn="dec"/>
              </a:tabLst>
              <a:defRPr sz="2400">
                <a:solidFill>
                  <a:schemeClr val="tx1"/>
                </a:solidFill>
                <a:latin typeface="Verdana" pitchFamily="34" charset="0"/>
              </a:defRPr>
            </a:lvl6pPr>
            <a:lvl7pPr defTabSz="1198563" eaLnBrk="0" fontAlgn="base" hangingPunct="0">
              <a:spcBef>
                <a:spcPct val="0"/>
              </a:spcBef>
              <a:spcAft>
                <a:spcPct val="0"/>
              </a:spcAft>
              <a:tabLst>
                <a:tab pos="3941763" algn="dec"/>
              </a:tabLst>
              <a:defRPr sz="2400">
                <a:solidFill>
                  <a:schemeClr val="tx1"/>
                </a:solidFill>
                <a:latin typeface="Verdana" pitchFamily="34" charset="0"/>
              </a:defRPr>
            </a:lvl7pPr>
            <a:lvl8pPr defTabSz="1198563" eaLnBrk="0" fontAlgn="base" hangingPunct="0">
              <a:spcBef>
                <a:spcPct val="0"/>
              </a:spcBef>
              <a:spcAft>
                <a:spcPct val="0"/>
              </a:spcAft>
              <a:tabLst>
                <a:tab pos="3941763" algn="dec"/>
              </a:tabLst>
              <a:defRPr sz="2400">
                <a:solidFill>
                  <a:schemeClr val="tx1"/>
                </a:solidFill>
                <a:latin typeface="Verdana" pitchFamily="34" charset="0"/>
              </a:defRPr>
            </a:lvl8pPr>
            <a:lvl9pPr defTabSz="1198563" eaLnBrk="0" fontAlgn="base" hangingPunct="0">
              <a:spcBef>
                <a:spcPct val="0"/>
              </a:spcBef>
              <a:spcAft>
                <a:spcPct val="0"/>
              </a:spcAft>
              <a:tabLst>
                <a:tab pos="3941763" algn="dec"/>
              </a:tabLst>
              <a:defRPr sz="2400">
                <a:solidFill>
                  <a:schemeClr val="tx1"/>
                </a:solidFill>
                <a:latin typeface="Verdana" pitchFamily="34" charset="0"/>
              </a:defRPr>
            </a:lvl9pPr>
          </a:lstStyle>
          <a:p>
            <a:pPr eaLnBrk="1" hangingPunct="1">
              <a:spcBef>
                <a:spcPct val="20000"/>
              </a:spcBef>
              <a:buClrTx/>
              <a:buFontTx/>
              <a:buNone/>
            </a:pPr>
            <a:r>
              <a:rPr lang="en-US" sz="2800" b="0" u="sng" dirty="0" smtClean="0">
                <a:solidFill>
                  <a:srgbClr val="0033CC"/>
                </a:solidFill>
                <a:latin typeface="+mj-lt"/>
                <a:cs typeface="Times New Roman" pitchFamily="18" charset="0"/>
              </a:rPr>
              <a:t>Council (July 2012)</a:t>
            </a:r>
            <a:r>
              <a:rPr lang="en-GB" sz="2800" b="0" dirty="0" smtClean="0">
                <a:solidFill>
                  <a:srgbClr val="0033CC"/>
                </a:solidFill>
                <a:latin typeface="+mj-lt"/>
                <a:cs typeface="Times New Roman" pitchFamily="18" charset="0"/>
              </a:rPr>
              <a:t>: Finalise WRC-15 Agenda</a:t>
            </a:r>
            <a:endParaRPr lang="en-US" sz="2800" dirty="0">
              <a:solidFill>
                <a:srgbClr val="0033CC"/>
              </a:solidFill>
              <a:effectLst>
                <a:outerShdw blurRad="38100" dist="38100" dir="2700000" algn="tl">
                  <a:srgbClr val="000000"/>
                </a:outerShdw>
              </a:effectLst>
              <a:latin typeface="+mj-lt"/>
              <a:cs typeface="Times New Roman" pitchFamily="18" charset="0"/>
            </a:endParaRPr>
          </a:p>
        </p:txBody>
      </p:sp>
      <p:sp>
        <p:nvSpPr>
          <p:cNvPr id="1799178" name="Text Box 10"/>
          <p:cNvSpPr txBox="1">
            <a:spLocks noChangeArrowheads="1"/>
          </p:cNvSpPr>
          <p:nvPr/>
        </p:nvSpPr>
        <p:spPr bwMode="auto">
          <a:xfrm>
            <a:off x="225805" y="2333759"/>
            <a:ext cx="8686800" cy="707886"/>
          </a:xfrm>
          <a:prstGeom prst="rect">
            <a:avLst/>
          </a:prstGeom>
          <a:solidFill>
            <a:srgbClr val="3366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211638" algn="dec"/>
              </a:tabLst>
              <a:defRPr sz="2400">
                <a:solidFill>
                  <a:schemeClr val="tx1"/>
                </a:solidFill>
                <a:latin typeface="Verdana" pitchFamily="34" charset="0"/>
              </a:defRPr>
            </a:lvl1pPr>
            <a:lvl2pPr marL="530225">
              <a:tabLst>
                <a:tab pos="4211638" algn="dec"/>
              </a:tabLst>
              <a:defRPr sz="2400">
                <a:solidFill>
                  <a:schemeClr val="tx1"/>
                </a:solidFill>
                <a:latin typeface="Verdana" pitchFamily="34" charset="0"/>
              </a:defRPr>
            </a:lvl2pPr>
            <a:lvl3pPr>
              <a:tabLst>
                <a:tab pos="4211638" algn="dec"/>
              </a:tabLst>
              <a:defRPr sz="2400">
                <a:solidFill>
                  <a:schemeClr val="tx1"/>
                </a:solidFill>
                <a:latin typeface="Verdana" pitchFamily="34" charset="0"/>
              </a:defRPr>
            </a:lvl3pPr>
            <a:lvl4pPr>
              <a:tabLst>
                <a:tab pos="4211638" algn="dec"/>
              </a:tabLst>
              <a:defRPr sz="2400">
                <a:solidFill>
                  <a:schemeClr val="tx1"/>
                </a:solidFill>
                <a:latin typeface="Verdana" pitchFamily="34" charset="0"/>
              </a:defRPr>
            </a:lvl4pPr>
            <a:lvl5pPr>
              <a:tabLst>
                <a:tab pos="4211638" algn="dec"/>
              </a:tabLst>
              <a:defRPr sz="2400">
                <a:solidFill>
                  <a:schemeClr val="tx1"/>
                </a:solidFill>
                <a:latin typeface="Verdana" pitchFamily="34" charset="0"/>
              </a:defRPr>
            </a:lvl5pPr>
            <a:lvl6pPr eaLnBrk="0" fontAlgn="base" hangingPunct="0">
              <a:spcBef>
                <a:spcPct val="0"/>
              </a:spcBef>
              <a:spcAft>
                <a:spcPct val="0"/>
              </a:spcAft>
              <a:tabLst>
                <a:tab pos="4211638" algn="dec"/>
              </a:tabLst>
              <a:defRPr sz="2400">
                <a:solidFill>
                  <a:schemeClr val="tx1"/>
                </a:solidFill>
                <a:latin typeface="Verdana" pitchFamily="34" charset="0"/>
              </a:defRPr>
            </a:lvl6pPr>
            <a:lvl7pPr eaLnBrk="0" fontAlgn="base" hangingPunct="0">
              <a:spcBef>
                <a:spcPct val="0"/>
              </a:spcBef>
              <a:spcAft>
                <a:spcPct val="0"/>
              </a:spcAft>
              <a:tabLst>
                <a:tab pos="4211638" algn="dec"/>
              </a:tabLst>
              <a:defRPr sz="2400">
                <a:solidFill>
                  <a:schemeClr val="tx1"/>
                </a:solidFill>
                <a:latin typeface="Verdana" pitchFamily="34" charset="0"/>
              </a:defRPr>
            </a:lvl7pPr>
            <a:lvl8pPr eaLnBrk="0" fontAlgn="base" hangingPunct="0">
              <a:spcBef>
                <a:spcPct val="0"/>
              </a:spcBef>
              <a:spcAft>
                <a:spcPct val="0"/>
              </a:spcAft>
              <a:tabLst>
                <a:tab pos="4211638" algn="dec"/>
              </a:tabLst>
              <a:defRPr sz="2400">
                <a:solidFill>
                  <a:schemeClr val="tx1"/>
                </a:solidFill>
                <a:latin typeface="Verdana" pitchFamily="34" charset="0"/>
              </a:defRPr>
            </a:lvl8pPr>
            <a:lvl9pPr eaLnBrk="0" fontAlgn="base" hangingPunct="0">
              <a:spcBef>
                <a:spcPct val="0"/>
              </a:spcBef>
              <a:spcAft>
                <a:spcPct val="0"/>
              </a:spcAft>
              <a:tabLst>
                <a:tab pos="4211638" algn="dec"/>
              </a:tabLst>
              <a:defRPr sz="2400">
                <a:solidFill>
                  <a:schemeClr val="tx1"/>
                </a:solidFill>
                <a:latin typeface="Verdana" pitchFamily="34" charset="0"/>
              </a:defRPr>
            </a:lvl9pPr>
          </a:lstStyle>
          <a:p>
            <a:pPr algn="ctr" eaLnBrk="1" hangingPunct="1">
              <a:spcBef>
                <a:spcPct val="100000"/>
              </a:spcBef>
              <a:buClrTx/>
              <a:buFontTx/>
              <a:buNone/>
            </a:pPr>
            <a:r>
              <a:rPr lang="en-US" sz="2000" b="0" dirty="0">
                <a:solidFill>
                  <a:srgbClr val="0000FF"/>
                </a:solidFill>
                <a:latin typeface="+mn-lt"/>
                <a:cs typeface="Times New Roman" pitchFamily="18" charset="0"/>
              </a:rPr>
              <a:t>1</a:t>
            </a:r>
            <a:r>
              <a:rPr lang="en-US" sz="2000" b="0" baseline="30000" dirty="0">
                <a:solidFill>
                  <a:srgbClr val="0000FF"/>
                </a:solidFill>
                <a:latin typeface="+mn-lt"/>
                <a:cs typeface="Times New Roman" pitchFamily="18" charset="0"/>
              </a:rPr>
              <a:t>st</a:t>
            </a:r>
            <a:r>
              <a:rPr lang="en-US" sz="2000" b="0" dirty="0">
                <a:solidFill>
                  <a:srgbClr val="0000FF"/>
                </a:solidFill>
                <a:latin typeface="+mn-lt"/>
                <a:cs typeface="Times New Roman" pitchFamily="18" charset="0"/>
              </a:rPr>
              <a:t> Session Conference Preparatory Meeting CPM15-1:</a:t>
            </a:r>
            <a:br>
              <a:rPr lang="en-US" sz="2000" b="0" dirty="0">
                <a:solidFill>
                  <a:srgbClr val="0000FF"/>
                </a:solidFill>
                <a:latin typeface="+mn-lt"/>
                <a:cs typeface="Times New Roman" pitchFamily="18" charset="0"/>
              </a:rPr>
            </a:br>
            <a:r>
              <a:rPr lang="en-US" sz="2000" b="0" dirty="0">
                <a:solidFill>
                  <a:srgbClr val="0000FF"/>
                </a:solidFill>
                <a:latin typeface="+mn-lt"/>
                <a:cs typeface="Times New Roman" pitchFamily="18" charset="0"/>
              </a:rPr>
              <a:t>20 – 21 Feb. 2012; </a:t>
            </a:r>
            <a:r>
              <a:rPr lang="en-US" sz="2000" dirty="0">
                <a:solidFill>
                  <a:srgbClr val="0000FF"/>
                </a:solidFill>
                <a:latin typeface="+mn-lt"/>
                <a:cs typeface="Times New Roman" pitchFamily="18" charset="0"/>
              </a:rPr>
              <a:t>Results</a:t>
            </a:r>
            <a:r>
              <a:rPr lang="en-GB" sz="2000" dirty="0">
                <a:solidFill>
                  <a:srgbClr val="0000FF"/>
                </a:solidFill>
                <a:latin typeface="+mn-lt"/>
                <a:cs typeface="Times New Roman" pitchFamily="18" charset="0"/>
              </a:rPr>
              <a:t> @</a:t>
            </a:r>
            <a:r>
              <a:rPr lang="en-US" sz="2000" dirty="0">
                <a:solidFill>
                  <a:srgbClr val="0000FF"/>
                </a:solidFill>
                <a:latin typeface="+mn-lt"/>
                <a:cs typeface="Times New Roman" pitchFamily="18" charset="0"/>
              </a:rPr>
              <a:t>CA/201 of 19</a:t>
            </a:r>
            <a:r>
              <a:rPr lang="en-GB" sz="2000" dirty="0">
                <a:solidFill>
                  <a:srgbClr val="0000FF"/>
                </a:solidFill>
                <a:latin typeface="+mn-lt"/>
                <a:cs typeface="Times New Roman" pitchFamily="18" charset="0"/>
              </a:rPr>
              <a:t>.03.</a:t>
            </a:r>
            <a:r>
              <a:rPr lang="en-US" sz="2000" dirty="0">
                <a:solidFill>
                  <a:srgbClr val="0000FF"/>
                </a:solidFill>
                <a:latin typeface="+mn-lt"/>
                <a:cs typeface="Times New Roman" pitchFamily="18" charset="0"/>
              </a:rPr>
              <a:t>12</a:t>
            </a:r>
          </a:p>
        </p:txBody>
      </p:sp>
      <p:sp>
        <p:nvSpPr>
          <p:cNvPr id="1799180" name="AutoShape 12"/>
          <p:cNvSpPr>
            <a:spLocks noChangeArrowheads="1"/>
          </p:cNvSpPr>
          <p:nvPr/>
        </p:nvSpPr>
        <p:spPr bwMode="auto">
          <a:xfrm>
            <a:off x="3419475" y="3041645"/>
            <a:ext cx="2209800" cy="401637"/>
          </a:xfrm>
          <a:prstGeom prst="downArrow">
            <a:avLst>
              <a:gd name="adj1" fmla="val 50000"/>
              <a:gd name="adj2" fmla="val 58333"/>
            </a:avLst>
          </a:prstGeom>
          <a:solidFill>
            <a:srgbClr val="FF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99181" name="AutoShape 13"/>
          <p:cNvSpPr>
            <a:spLocks noChangeArrowheads="1"/>
          </p:cNvSpPr>
          <p:nvPr/>
        </p:nvSpPr>
        <p:spPr bwMode="auto">
          <a:xfrm>
            <a:off x="3419475" y="5187603"/>
            <a:ext cx="2209800" cy="401637"/>
          </a:xfrm>
          <a:prstGeom prst="downArrow">
            <a:avLst>
              <a:gd name="adj1" fmla="val 50000"/>
              <a:gd name="adj2" fmla="val 58333"/>
            </a:avLst>
          </a:prstGeom>
          <a:solidFill>
            <a:srgbClr val="FF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99182" name="AutoShape 14"/>
          <p:cNvSpPr>
            <a:spLocks noChangeArrowheads="1"/>
          </p:cNvSpPr>
          <p:nvPr/>
        </p:nvSpPr>
        <p:spPr bwMode="auto">
          <a:xfrm>
            <a:off x="3443288" y="3966502"/>
            <a:ext cx="2209800" cy="401637"/>
          </a:xfrm>
          <a:prstGeom prst="downArrow">
            <a:avLst>
              <a:gd name="adj1" fmla="val 50000"/>
              <a:gd name="adj2" fmla="val 58333"/>
            </a:avLst>
          </a:prstGeom>
          <a:solidFill>
            <a:srgbClr val="FF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24152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t>Conference Preparatory Group </a:t>
            </a:r>
            <a:endParaRPr lang="en-GB" dirty="0"/>
          </a:p>
        </p:txBody>
      </p:sp>
      <p:sp>
        <p:nvSpPr>
          <p:cNvPr id="3" name="Content Placeholder 2"/>
          <p:cNvSpPr>
            <a:spLocks noGrp="1"/>
          </p:cNvSpPr>
          <p:nvPr>
            <p:ph idx="1"/>
          </p:nvPr>
        </p:nvSpPr>
        <p:spPr>
          <a:xfrm>
            <a:off x="899592" y="2492896"/>
            <a:ext cx="7543800" cy="3810000"/>
          </a:xfrm>
        </p:spPr>
        <p:txBody>
          <a:bodyPr/>
          <a:lstStyle/>
          <a:p>
            <a:pPr>
              <a:spcBef>
                <a:spcPts val="1200"/>
              </a:spcBef>
              <a:buClr>
                <a:srgbClr val="C00000"/>
              </a:buClr>
            </a:pPr>
            <a:r>
              <a:rPr lang="da-DK" dirty="0" smtClean="0"/>
              <a:t>CPG role within CEPT</a:t>
            </a:r>
          </a:p>
          <a:p>
            <a:pPr>
              <a:spcBef>
                <a:spcPts val="1200"/>
              </a:spcBef>
              <a:buClr>
                <a:srgbClr val="C00000"/>
              </a:buClr>
            </a:pPr>
            <a:r>
              <a:rPr lang="da-DK" dirty="0" smtClean="0"/>
              <a:t>Charmanship of CPG</a:t>
            </a:r>
          </a:p>
          <a:p>
            <a:pPr>
              <a:spcBef>
                <a:spcPts val="1200"/>
              </a:spcBef>
              <a:buClr>
                <a:srgbClr val="C00000"/>
              </a:buClr>
            </a:pPr>
            <a:r>
              <a:rPr lang="da-DK" dirty="0" smtClean="0"/>
              <a:t>CEPT partners in another regions (</a:t>
            </a:r>
            <a:r>
              <a:rPr lang="da-DK" dirty="0" smtClean="0">
                <a:hlinkClick r:id="rId2"/>
              </a:rPr>
              <a:t>APT</a:t>
            </a:r>
            <a:r>
              <a:rPr lang="da-DK" dirty="0" smtClean="0"/>
              <a:t>, </a:t>
            </a:r>
            <a:r>
              <a:rPr lang="da-DK" dirty="0" smtClean="0">
                <a:hlinkClick r:id="rId3"/>
              </a:rPr>
              <a:t>ASMG</a:t>
            </a:r>
            <a:r>
              <a:rPr lang="da-DK" dirty="0" smtClean="0"/>
              <a:t>, </a:t>
            </a:r>
            <a:r>
              <a:rPr lang="da-DK" dirty="0" smtClean="0">
                <a:hlinkClick r:id="rId4"/>
              </a:rPr>
              <a:t>CITEL</a:t>
            </a:r>
            <a:r>
              <a:rPr lang="da-DK" dirty="0" smtClean="0"/>
              <a:t>, </a:t>
            </a:r>
            <a:r>
              <a:rPr lang="da-DK" dirty="0" smtClean="0">
                <a:hlinkClick r:id="rId5"/>
              </a:rPr>
              <a:t>ATU</a:t>
            </a:r>
            <a:r>
              <a:rPr lang="da-DK" dirty="0" smtClean="0"/>
              <a:t>, </a:t>
            </a:r>
            <a:r>
              <a:rPr lang="da-DK" dirty="0" smtClean="0">
                <a:hlinkClick r:id="rId6"/>
              </a:rPr>
              <a:t>RCC</a:t>
            </a:r>
            <a:r>
              <a:rPr lang="da-DK" dirty="0" smtClean="0"/>
              <a:t>)</a:t>
            </a:r>
          </a:p>
          <a:p>
            <a:pPr>
              <a:spcBef>
                <a:spcPts val="1200"/>
              </a:spcBef>
              <a:buClr>
                <a:srgbClr val="C00000"/>
              </a:buClr>
            </a:pPr>
            <a:r>
              <a:rPr lang="en-GB" dirty="0" smtClean="0"/>
              <a:t>ECO acting as a permanent </a:t>
            </a:r>
            <a:r>
              <a:rPr lang="en-GB" dirty="0"/>
              <a:t>point of contact between </a:t>
            </a:r>
            <a:r>
              <a:rPr lang="en-GB" dirty="0" smtClean="0"/>
              <a:t>ECC/CPG </a:t>
            </a:r>
            <a:r>
              <a:rPr lang="en-GB" dirty="0"/>
              <a:t>and other regional </a:t>
            </a:r>
            <a:r>
              <a:rPr lang="en-GB" dirty="0" smtClean="0"/>
              <a:t>organisations</a:t>
            </a:r>
            <a:r>
              <a:rPr lang="en-GB" dirty="0"/>
              <a:t> </a:t>
            </a:r>
            <a:endParaRPr lang="da-DK" dirty="0" smtClean="0"/>
          </a:p>
          <a:p>
            <a:pPr>
              <a:buClr>
                <a:srgbClr val="C00000"/>
              </a:buClr>
            </a:pPr>
            <a:endParaRPr lang="da-DK" dirty="0" smtClean="0"/>
          </a:p>
          <a:p>
            <a:pPr>
              <a:buClr>
                <a:srgbClr val="C00000"/>
              </a:buClr>
            </a:pPr>
            <a:endParaRPr lang="en-GB" dirty="0"/>
          </a:p>
        </p:txBody>
      </p:sp>
      <p:sp>
        <p:nvSpPr>
          <p:cNvPr id="4" name="Footer Placeholder 3"/>
          <p:cNvSpPr>
            <a:spLocks noGrp="1"/>
          </p:cNvSpPr>
          <p:nvPr>
            <p:ph type="ftr" sz="quarter" idx="10"/>
          </p:nvPr>
        </p:nvSpPr>
        <p:spPr/>
        <p:txBody>
          <a:bodyPr/>
          <a:lstStyle/>
          <a:p>
            <a:pPr>
              <a:defRPr/>
            </a:pPr>
            <a:r>
              <a:rPr lang="en-US" dirty="0"/>
              <a:t>CEPT workshop, 4 June 2014</a:t>
            </a:r>
            <a:endParaRPr lang="en-US" sz="1400" dirty="0">
              <a:solidFill>
                <a:schemeClr val="tx1"/>
              </a:solidFill>
              <a:latin typeface="Times" pitchFamily="-32" charset="0"/>
            </a:endParaRPr>
          </a:p>
        </p:txBody>
      </p:sp>
    </p:spTree>
    <p:extLst>
      <p:ext uri="{BB962C8B-B14F-4D97-AF65-F5344CB8AC3E}">
        <p14:creationId xmlns:p14="http://schemas.microsoft.com/office/powerpoint/2010/main" val="227782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a-DK" dirty="0" smtClean="0"/>
              <a:t>CPG main role and deliverables </a:t>
            </a:r>
            <a:endParaRPr lang="en-GB" dirty="0"/>
          </a:p>
        </p:txBody>
      </p:sp>
      <p:sp>
        <p:nvSpPr>
          <p:cNvPr id="3" name="Footer Placeholder 2"/>
          <p:cNvSpPr>
            <a:spLocks noGrp="1"/>
          </p:cNvSpPr>
          <p:nvPr>
            <p:ph type="ftr" sz="quarter" idx="10"/>
          </p:nvPr>
        </p:nvSpPr>
        <p:spPr/>
        <p:txBody>
          <a:bodyPr/>
          <a:lstStyle/>
          <a:p>
            <a:pPr>
              <a:defRPr/>
            </a:pPr>
            <a:r>
              <a:rPr lang="en-US" dirty="0"/>
              <a:t>CEPT workshop, 4 June 2014</a:t>
            </a:r>
            <a:endParaRPr lang="en-US" sz="1400" dirty="0">
              <a:solidFill>
                <a:schemeClr val="tx1"/>
              </a:solidFill>
              <a:latin typeface="Times" pitchFamily="-32" charset="0"/>
            </a:endParaRPr>
          </a:p>
        </p:txBody>
      </p:sp>
      <p:sp>
        <p:nvSpPr>
          <p:cNvPr id="4" name="Rectangle 3"/>
          <p:cNvSpPr txBox="1">
            <a:spLocks noChangeArrowheads="1"/>
          </p:cNvSpPr>
          <p:nvPr/>
        </p:nvSpPr>
        <p:spPr>
          <a:xfrm>
            <a:off x="467544" y="2204864"/>
            <a:ext cx="8352928" cy="4316531"/>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eaLnBrk="1" hangingPunct="1"/>
            <a:endParaRPr lang="en-US" sz="2000" dirty="0" smtClean="0"/>
          </a:p>
          <a:p>
            <a:pPr eaLnBrk="1" hangingPunct="1">
              <a:buClr>
                <a:srgbClr val="FF0000"/>
              </a:buClr>
            </a:pPr>
            <a:r>
              <a:rPr lang="en-US" sz="2000" dirty="0" smtClean="0"/>
              <a:t>Prepares European positions for ITU World </a:t>
            </a:r>
            <a:r>
              <a:rPr lang="en-US" sz="2000" dirty="0" err="1" smtClean="0"/>
              <a:t>Radiocommunication</a:t>
            </a:r>
            <a:r>
              <a:rPr lang="en-US" sz="2000" dirty="0" smtClean="0"/>
              <a:t> Conferences (WRCs) and </a:t>
            </a:r>
            <a:r>
              <a:rPr lang="en-US" sz="2000" dirty="0" err="1" smtClean="0"/>
              <a:t>Radiocommunication</a:t>
            </a:r>
            <a:r>
              <a:rPr lang="en-US" sz="2000" dirty="0" smtClean="0"/>
              <a:t> Assemblies (RAs)</a:t>
            </a:r>
          </a:p>
          <a:p>
            <a:pPr eaLnBrk="1" hangingPunct="1">
              <a:buClr>
                <a:srgbClr val="FF0000"/>
              </a:buClr>
            </a:pPr>
            <a:r>
              <a:rPr lang="en-US" sz="2000" dirty="0" smtClean="0"/>
              <a:t>Develops common positions in respect of ITU-R meetings, in particular for the Conference Preparatory Meeting (CPM) (to prepare WRCs)</a:t>
            </a:r>
          </a:p>
          <a:p>
            <a:pPr eaLnBrk="1" hangingPunct="1">
              <a:buClr>
                <a:srgbClr val="FF0000"/>
              </a:buClr>
            </a:pPr>
            <a:r>
              <a:rPr lang="en-US" sz="2000" dirty="0" smtClean="0"/>
              <a:t>Develop and agree European Common Proposals (ECPs) for the work of WRCs and RAs</a:t>
            </a:r>
          </a:p>
          <a:p>
            <a:pPr eaLnBrk="1" hangingPunct="1">
              <a:buClr>
                <a:srgbClr val="FF0000"/>
              </a:buClr>
            </a:pPr>
            <a:r>
              <a:rPr lang="en-US" sz="2000" dirty="0" smtClean="0"/>
              <a:t>Prepare and approve Briefs (position documents) to present the European positions at WRCs and RAs</a:t>
            </a:r>
          </a:p>
        </p:txBody>
      </p:sp>
      <p:pic>
        <p:nvPicPr>
          <p:cNvPr id="5" name="Picture 7" descr="EC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5623" y="5838359"/>
            <a:ext cx="1363662"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00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CEPT workshop, 4 June 2014</a:t>
            </a:r>
            <a:endParaRPr lang="en-US" sz="1400" dirty="0">
              <a:solidFill>
                <a:schemeClr val="tx1"/>
              </a:solidFill>
              <a:latin typeface="Times" pitchFamily="-32" charset="0"/>
            </a:endParaRPr>
          </a:p>
        </p:txBody>
      </p:sp>
      <p:sp>
        <p:nvSpPr>
          <p:cNvPr id="4" name="Rectangle 3"/>
          <p:cNvSpPr txBox="1">
            <a:spLocks noChangeArrowheads="1"/>
          </p:cNvSpPr>
          <p:nvPr/>
        </p:nvSpPr>
        <p:spPr>
          <a:xfrm>
            <a:off x="323528" y="2492896"/>
            <a:ext cx="8229600" cy="4276725"/>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marL="540000" eaLnBrk="1" hangingPunct="1">
              <a:buClr>
                <a:srgbClr val="FF0000"/>
              </a:buClr>
            </a:pPr>
            <a:r>
              <a:rPr lang="en-US" sz="2800" dirty="0" smtClean="0"/>
              <a:t>PT A: Science/Regulatory issues (</a:t>
            </a:r>
            <a:r>
              <a:rPr lang="en-GB" sz="2800" dirty="0" smtClean="0"/>
              <a:t>RA15/RAG related issues (maybe  PTE at a later date)</a:t>
            </a:r>
          </a:p>
          <a:p>
            <a:pPr marL="540000" eaLnBrk="1" hangingPunct="1">
              <a:lnSpc>
                <a:spcPct val="150000"/>
              </a:lnSpc>
              <a:buClr>
                <a:srgbClr val="FF0000"/>
              </a:buClr>
            </a:pPr>
            <a:r>
              <a:rPr lang="en-US" sz="2800" dirty="0" smtClean="0"/>
              <a:t>PT B: Satellite issues</a:t>
            </a:r>
          </a:p>
          <a:p>
            <a:pPr marL="540000" eaLnBrk="1" hangingPunct="1">
              <a:lnSpc>
                <a:spcPct val="150000"/>
              </a:lnSpc>
              <a:buClr>
                <a:srgbClr val="FF0000"/>
              </a:buClr>
            </a:pPr>
            <a:r>
              <a:rPr lang="da-DK" sz="2800" dirty="0" smtClean="0"/>
              <a:t>PT C: Aeronautical/Maritime issues </a:t>
            </a:r>
          </a:p>
          <a:p>
            <a:pPr marL="540000" eaLnBrk="1" hangingPunct="1">
              <a:lnSpc>
                <a:spcPct val="150000"/>
              </a:lnSpc>
              <a:buClr>
                <a:srgbClr val="FF0000"/>
              </a:buClr>
            </a:pPr>
            <a:r>
              <a:rPr lang="da-DK" sz="2800" dirty="0" smtClean="0"/>
              <a:t>PT D: Mobile/Broadcasting issues </a:t>
            </a:r>
          </a:p>
          <a:p>
            <a:pPr marL="0" indent="0" eaLnBrk="1" hangingPunct="1">
              <a:buFontTx/>
              <a:buNone/>
            </a:pPr>
            <a:endParaRPr lang="da-DK" sz="2800" dirty="0" smtClean="0"/>
          </a:p>
        </p:txBody>
      </p:sp>
      <p:sp>
        <p:nvSpPr>
          <p:cNvPr id="5" name="Rectangle 2"/>
          <p:cNvSpPr>
            <a:spLocks noGrp="1" noChangeArrowheads="1"/>
          </p:cNvSpPr>
          <p:nvPr>
            <p:ph type="title"/>
          </p:nvPr>
        </p:nvSpPr>
        <p:spPr>
          <a:xfrm>
            <a:off x="1009328" y="1340768"/>
            <a:ext cx="7543800" cy="533400"/>
          </a:xfrm>
        </p:spPr>
        <p:txBody>
          <a:bodyPr/>
          <a:lstStyle/>
          <a:p>
            <a:pPr algn="ctr" eaLnBrk="1" hangingPunct="1">
              <a:defRPr/>
            </a:pPr>
            <a:r>
              <a:rPr lang="da-DK" sz="2800" dirty="0" smtClean="0"/>
              <a:t>CPG-15: Project Teams*</a:t>
            </a:r>
            <a:br>
              <a:rPr lang="da-DK" sz="2800" dirty="0" smtClean="0"/>
            </a:br>
            <a:r>
              <a:rPr lang="da-DK" sz="1800" dirty="0" smtClean="0"/>
              <a:t>*all PTs responcible for various WRC-2015 Agenda </a:t>
            </a:r>
            <a:r>
              <a:rPr lang="da-DK" sz="2000" dirty="0" smtClean="0"/>
              <a:t>Items</a:t>
            </a:r>
            <a:endParaRPr lang="en-US" sz="2000" dirty="0" smtClean="0"/>
          </a:p>
        </p:txBody>
      </p:sp>
      <p:pic>
        <p:nvPicPr>
          <p:cNvPr id="6" name="Picture 4" descr="ECC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80338" y="5517232"/>
            <a:ext cx="1363662"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028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RSPG Opinion on Common Policy Objectives for WRC-15</a:t>
            </a:r>
            <a:endParaRPr lang="en-GB" dirty="0"/>
          </a:p>
        </p:txBody>
      </p:sp>
      <p:sp>
        <p:nvSpPr>
          <p:cNvPr id="3" name="Footer Placeholder 2"/>
          <p:cNvSpPr>
            <a:spLocks noGrp="1"/>
          </p:cNvSpPr>
          <p:nvPr>
            <p:ph type="ftr" sz="quarter" idx="10"/>
          </p:nvPr>
        </p:nvSpPr>
        <p:spPr/>
        <p:txBody>
          <a:bodyPr/>
          <a:lstStyle/>
          <a:p>
            <a:pPr>
              <a:defRPr/>
            </a:pPr>
            <a:r>
              <a:rPr lang="en-US" dirty="0"/>
              <a:t>CEPT workshop, 4 June 2014</a:t>
            </a:r>
            <a:endParaRPr lang="en-US" sz="1400" dirty="0">
              <a:solidFill>
                <a:schemeClr val="tx1"/>
              </a:solidFill>
              <a:latin typeface="Times" pitchFamily="-32" charset="0"/>
            </a:endParaRPr>
          </a:p>
        </p:txBody>
      </p:sp>
      <p:sp>
        <p:nvSpPr>
          <p:cNvPr id="4" name="Rectangle 3"/>
          <p:cNvSpPr/>
          <p:nvPr/>
        </p:nvSpPr>
        <p:spPr>
          <a:xfrm>
            <a:off x="252431" y="2115005"/>
            <a:ext cx="7992888" cy="4739759"/>
          </a:xfrm>
          <a:prstGeom prst="rect">
            <a:avLst/>
          </a:prstGeom>
        </p:spPr>
        <p:txBody>
          <a:bodyPr wrap="square">
            <a:spAutoFit/>
          </a:bodyPr>
          <a:lstStyle/>
          <a:p>
            <a:pPr marL="285750" indent="-285750">
              <a:buClr>
                <a:srgbClr val="C00000"/>
              </a:buClr>
              <a:buFont typeface="Arial" panose="020B0604020202020204" pitchFamily="34" charset="0"/>
              <a:buChar char="•"/>
            </a:pPr>
            <a:endParaRPr lang="en-GB" sz="1600" dirty="0" smtClean="0"/>
          </a:p>
          <a:p>
            <a:pPr marL="285750" indent="-285750">
              <a:spcBef>
                <a:spcPts val="600"/>
              </a:spcBef>
              <a:buClr>
                <a:srgbClr val="C00000"/>
              </a:buClr>
              <a:buFont typeface="Arial" panose="020B0604020202020204" pitchFamily="34" charset="0"/>
              <a:buChar char="•"/>
            </a:pPr>
            <a:r>
              <a:rPr lang="de-DE" sz="1800" dirty="0" smtClean="0"/>
              <a:t>In </a:t>
            </a:r>
            <a:r>
              <a:rPr lang="de-DE" sz="1800" dirty="0"/>
              <a:t>order that the European positions on spectrum use are successfully represented in dynamic international negotiations, the EC should identify areas of policy interests and priorities on forthcoming WRC agendas as soon as possible and should present policy objectives to the </a:t>
            </a:r>
            <a:r>
              <a:rPr lang="de-DE" sz="1800" dirty="0" smtClean="0"/>
              <a:t>Council </a:t>
            </a:r>
            <a:r>
              <a:rPr lang="de-DE" sz="1800" dirty="0"/>
              <a:t>and the European Parliament  at the earliest stage in the preparation of WRC`s.</a:t>
            </a:r>
            <a:endParaRPr lang="en-GB" sz="1800" dirty="0"/>
          </a:p>
          <a:p>
            <a:pPr marL="285750" indent="-285750">
              <a:spcBef>
                <a:spcPts val="600"/>
              </a:spcBef>
              <a:buClr>
                <a:srgbClr val="C00000"/>
              </a:buClr>
              <a:buFont typeface="Arial" panose="020B0604020202020204" pitchFamily="34" charset="0"/>
              <a:buChar char="•"/>
            </a:pPr>
            <a:r>
              <a:rPr lang="en-GB" sz="1800" dirty="0" smtClean="0"/>
              <a:t>Step-by-step </a:t>
            </a:r>
            <a:r>
              <a:rPr lang="en-GB" sz="1800" dirty="0"/>
              <a:t>process of EU preparations for the </a:t>
            </a:r>
            <a:r>
              <a:rPr lang="en-GB" sz="1800" dirty="0" smtClean="0"/>
              <a:t>WRC-15 includes </a:t>
            </a:r>
            <a:r>
              <a:rPr lang="en-GB" sz="1800" dirty="0"/>
              <a:t>developing an RSPG opinion </a:t>
            </a:r>
            <a:r>
              <a:rPr lang="de-DE" sz="1800" dirty="0"/>
              <a:t>proposing to the European Parliament, to the EU Council and the European Commission </a:t>
            </a:r>
            <a:r>
              <a:rPr lang="de-DE" sz="1800" dirty="0" smtClean="0"/>
              <a:t>„</a:t>
            </a:r>
            <a:r>
              <a:rPr lang="en-US" sz="1800" dirty="0" smtClean="0"/>
              <a:t>Common </a:t>
            </a:r>
            <a:r>
              <a:rPr lang="en-US" sz="1800" dirty="0"/>
              <a:t>Policy Objectives for </a:t>
            </a:r>
            <a:r>
              <a:rPr lang="en-US" sz="1800" dirty="0" smtClean="0"/>
              <a:t>WRC-15” to be adopted in time for CPM. </a:t>
            </a:r>
          </a:p>
          <a:p>
            <a:pPr marL="285750" indent="-285750">
              <a:spcBef>
                <a:spcPts val="600"/>
              </a:spcBef>
              <a:buClr>
                <a:srgbClr val="C00000"/>
              </a:buClr>
              <a:buFont typeface="Arial" panose="020B0604020202020204" pitchFamily="34" charset="0"/>
              <a:buChar char="•"/>
            </a:pPr>
            <a:r>
              <a:rPr lang="en-US" sz="1800" dirty="0" smtClean="0"/>
              <a:t>The </a:t>
            </a:r>
            <a:r>
              <a:rPr lang="en-US" sz="1800" dirty="0"/>
              <a:t>aim is to enable the European Commission and the other European institutions to </a:t>
            </a:r>
            <a:r>
              <a:rPr lang="en-GB" sz="1800" dirty="0"/>
              <a:t>offer guidance to member states in developing </a:t>
            </a:r>
            <a:r>
              <a:rPr lang="en-GB" sz="1800" dirty="0" smtClean="0"/>
              <a:t>ECPs and </a:t>
            </a:r>
            <a:r>
              <a:rPr lang="en-GB" sz="1800" dirty="0"/>
              <a:t>to ensure coordination between EU and non-EU countries</a:t>
            </a:r>
            <a:r>
              <a:rPr lang="en-GB" sz="1800" dirty="0" smtClean="0"/>
              <a:t>.</a:t>
            </a:r>
          </a:p>
          <a:p>
            <a:pPr>
              <a:spcBef>
                <a:spcPts val="600"/>
              </a:spcBef>
              <a:buClr>
                <a:srgbClr val="C00000"/>
              </a:buClr>
            </a:pPr>
            <a:r>
              <a:rPr lang="de-DE" sz="1600" dirty="0"/>
              <a:t/>
            </a:r>
            <a:br>
              <a:rPr lang="de-DE" sz="1600" dirty="0"/>
            </a:br>
            <a:endParaRPr lang="en-GB" sz="1600" dirty="0"/>
          </a:p>
        </p:txBody>
      </p:sp>
    </p:spTree>
    <p:extLst>
      <p:ext uri="{BB962C8B-B14F-4D97-AF65-F5344CB8AC3E}">
        <p14:creationId xmlns:p14="http://schemas.microsoft.com/office/powerpoint/2010/main" val="1577973379"/>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BFC5C8"/>
      </a:lt1>
      <a:dk2>
        <a:srgbClr val="000000"/>
      </a:dk2>
      <a:lt2>
        <a:srgbClr val="808080"/>
      </a:lt2>
      <a:accent1>
        <a:srgbClr val="BBE0E3"/>
      </a:accent1>
      <a:accent2>
        <a:srgbClr val="333399"/>
      </a:accent2>
      <a:accent3>
        <a:srgbClr val="DCDFE0"/>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2852</TotalTime>
  <Words>917</Words>
  <Application>Microsoft Office PowerPoint</Application>
  <PresentationFormat>On-screen Show (4:3)</PresentationFormat>
  <Paragraphs>102</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Blank Presentation</vt:lpstr>
      <vt:lpstr>Visio</vt:lpstr>
      <vt:lpstr>European preparations for WRC </vt:lpstr>
      <vt:lpstr>Scope</vt:lpstr>
      <vt:lpstr>World Radiocommunication Conferences (WRC)</vt:lpstr>
      <vt:lpstr>WRC-15</vt:lpstr>
      <vt:lpstr>PowerPoint Presentation</vt:lpstr>
      <vt:lpstr>Conference Preparatory Group </vt:lpstr>
      <vt:lpstr>CPG main role and deliverables </vt:lpstr>
      <vt:lpstr>CPG-15: Project Teams* *all PTs responcible for various WRC-2015 Agenda Items</vt:lpstr>
      <vt:lpstr>RSPG Opinion on Common Policy Objectives for WRC-15</vt:lpstr>
      <vt:lpstr>EU Main interests </vt:lpstr>
      <vt:lpstr>Joint European Commission - CEPT Workshop on European preparations for WRC-15</vt:lpstr>
      <vt:lpstr>AI 1.1 (JTG 4-5-6-7) CPG development</vt:lpstr>
      <vt:lpstr>AI 1.2 (JTG 4-5-6-7) CPG development</vt:lpstr>
      <vt:lpstr>Useful links</vt:lpstr>
      <vt:lpstr>PowerPoint Presentation</vt:lpstr>
    </vt:vector>
  </TitlesOfParts>
  <Company>WTA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 L</dc:creator>
  <cp:lastModifiedBy>ECO</cp:lastModifiedBy>
  <cp:revision>139</cp:revision>
  <cp:lastPrinted>2011-05-18T14:18:53Z</cp:lastPrinted>
  <dcterms:created xsi:type="dcterms:W3CDTF">2011-05-10T00:01:45Z</dcterms:created>
  <dcterms:modified xsi:type="dcterms:W3CDTF">2014-06-02T13:33:14Z</dcterms:modified>
</cp:coreProperties>
</file>